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notesSlides/notesSlide12.xml" ContentType="application/vnd.openxmlformats-officedocument.presentationml.notesSlide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tags/tag25.xml" ContentType="application/vnd.openxmlformats-officedocument.presentationml.tags+xml"/>
  <Override PartName="/ppt/notesSlides/notesSlide14.xml" ContentType="application/vnd.openxmlformats-officedocument.presentationml.notesSlide+xml"/>
  <Override PartName="/ppt/tags/tag26.xml" ContentType="application/vnd.openxmlformats-officedocument.presentationml.tags+xml"/>
  <Override PartName="/ppt/notesSlides/notesSlide15.xml" ContentType="application/vnd.openxmlformats-officedocument.presentationml.notesSlide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ppt/tags/tag28.xml" ContentType="application/vnd.openxmlformats-officedocument.presentationml.tags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notesSlides/notesSlide19.xml" ContentType="application/vnd.openxmlformats-officedocument.presentationml.notesSlide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tags/tag32.xml" ContentType="application/vnd.openxmlformats-officedocument.presentationml.tags+xml"/>
  <Override PartName="/ppt/notesSlides/notesSlide21.xml" ContentType="application/vnd.openxmlformats-officedocument.presentationml.notesSlide+xml"/>
  <Override PartName="/ppt/tags/tag33.xml" ContentType="application/vnd.openxmlformats-officedocument.presentationml.tags+xml"/>
  <Override PartName="/ppt/notesSlides/notesSlide22.xml" ContentType="application/vnd.openxmlformats-officedocument.presentationml.notesSlide+xml"/>
  <Override PartName="/ppt/tags/tag34.xml" ContentType="application/vnd.openxmlformats-officedocument.presentationml.tags+xml"/>
  <Override PartName="/ppt/notesSlides/notesSlide23.xml" ContentType="application/vnd.openxmlformats-officedocument.presentationml.notesSlide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tags/tag36.xml" ContentType="application/vnd.openxmlformats-officedocument.presentationml.tags+xml"/>
  <Override PartName="/ppt/notesSlides/notesSlide25.xml" ContentType="application/vnd.openxmlformats-officedocument.presentationml.notesSlide+xml"/>
  <Override PartName="/ppt/tags/tag37.xml" ContentType="application/vnd.openxmlformats-officedocument.presentationml.tags+xml"/>
  <Override PartName="/ppt/notesSlides/notesSlide26.xml" ContentType="application/vnd.openxmlformats-officedocument.presentationml.notesSlide+xml"/>
  <Override PartName="/ppt/tags/tag38.xml" ContentType="application/vnd.openxmlformats-officedocument.presentationml.tags+xml"/>
  <Override PartName="/ppt/notesSlides/notesSlide27.xml" ContentType="application/vnd.openxmlformats-officedocument.presentationml.notesSlide+xml"/>
  <Override PartName="/ppt/tags/tag39.xml" ContentType="application/vnd.openxmlformats-officedocument.presentationml.tags+xml"/>
  <Override PartName="/ppt/notesSlides/notesSlide28.xml" ContentType="application/vnd.openxmlformats-officedocument.presentationml.notesSlide+xml"/>
  <Override PartName="/ppt/tags/tag40.xml" ContentType="application/vnd.openxmlformats-officedocument.presentationml.tags+xml"/>
  <Override PartName="/ppt/notesSlides/notesSlide29.xml" ContentType="application/vnd.openxmlformats-officedocument.presentationml.notesSlide+xml"/>
  <Override PartName="/ppt/tags/tag41.xml" ContentType="application/vnd.openxmlformats-officedocument.presentationml.tags+xml"/>
  <Override PartName="/ppt/notesSlides/notesSlide30.xml" ContentType="application/vnd.openxmlformats-officedocument.presentationml.notesSlide+xml"/>
  <Override PartName="/ppt/tags/tag42.xml" ContentType="application/vnd.openxmlformats-officedocument.presentationml.tags+xml"/>
  <Override PartName="/ppt/notesSlides/notesSlide31.xml" ContentType="application/vnd.openxmlformats-officedocument.presentationml.notesSlide+xml"/>
  <Override PartName="/ppt/tags/tag43.xml" ContentType="application/vnd.openxmlformats-officedocument.presentationml.tags+xml"/>
  <Override PartName="/ppt/notesSlides/notesSlide32.xml" ContentType="application/vnd.openxmlformats-officedocument.presentationml.notesSlide+xml"/>
  <Override PartName="/ppt/tags/tag44.xml" ContentType="application/vnd.openxmlformats-officedocument.presentationml.tags+xml"/>
  <Override PartName="/ppt/notesSlides/notesSlide33.xml" ContentType="application/vnd.openxmlformats-officedocument.presentationml.notesSlide+xml"/>
  <Override PartName="/ppt/tags/tag45.xml" ContentType="application/vnd.openxmlformats-officedocument.presentationml.tags+xml"/>
  <Override PartName="/ppt/notesSlides/notesSlide34.xml" ContentType="application/vnd.openxmlformats-officedocument.presentationml.notesSlide+xml"/>
  <Override PartName="/ppt/tags/tag46.xml" ContentType="application/vnd.openxmlformats-officedocument.presentationml.tags+xml"/>
  <Override PartName="/ppt/notesSlides/notesSlide35.xml" ContentType="application/vnd.openxmlformats-officedocument.presentationml.notesSlide+xml"/>
  <Override PartName="/ppt/tags/tag47.xml" ContentType="application/vnd.openxmlformats-officedocument.presentationml.tags+xml"/>
  <Override PartName="/ppt/notesSlides/notesSlide36.xml" ContentType="application/vnd.openxmlformats-officedocument.presentationml.notesSlide+xml"/>
  <Override PartName="/ppt/tags/tag48.xml" ContentType="application/vnd.openxmlformats-officedocument.presentationml.tags+xml"/>
  <Override PartName="/ppt/notesSlides/notesSlide37.xml" ContentType="application/vnd.openxmlformats-officedocument.presentationml.notesSlide+xml"/>
  <Override PartName="/ppt/tags/tag49.xml" ContentType="application/vnd.openxmlformats-officedocument.presentationml.tags+xml"/>
  <Override PartName="/ppt/notesSlides/notesSlide38.xml" ContentType="application/vnd.openxmlformats-officedocument.presentationml.notesSlide+xml"/>
  <Override PartName="/ppt/tags/tag50.xml" ContentType="application/vnd.openxmlformats-officedocument.presentationml.tags+xml"/>
  <Override PartName="/ppt/notesSlides/notesSlide39.xml" ContentType="application/vnd.openxmlformats-officedocument.presentationml.notesSlide+xml"/>
  <Override PartName="/ppt/tags/tag51.xml" ContentType="application/vnd.openxmlformats-officedocument.presentationml.tags+xml"/>
  <Override PartName="/ppt/notesSlides/notesSlide40.xml" ContentType="application/vnd.openxmlformats-officedocument.presentationml.notesSlide+xml"/>
  <Override PartName="/ppt/tags/tag52.xml" ContentType="application/vnd.openxmlformats-officedocument.presentationml.tags+xml"/>
  <Override PartName="/ppt/notesSlides/notesSlide41.xml" ContentType="application/vnd.openxmlformats-officedocument.presentationml.notesSlide+xml"/>
  <Override PartName="/ppt/tags/tag53.xml" ContentType="application/vnd.openxmlformats-officedocument.presentationml.tags+xml"/>
  <Override PartName="/ppt/notesSlides/notesSlide42.xml" ContentType="application/vnd.openxmlformats-officedocument.presentationml.notesSlide+xml"/>
  <Override PartName="/ppt/tags/tag54.xml" ContentType="application/vnd.openxmlformats-officedocument.presentationml.tags+xml"/>
  <Override PartName="/ppt/notesSlides/notesSlide43.xml" ContentType="application/vnd.openxmlformats-officedocument.presentationml.notesSlide+xml"/>
  <Override PartName="/ppt/tags/tag55.xml" ContentType="application/vnd.openxmlformats-officedocument.presentationml.tags+xml"/>
  <Override PartName="/ppt/notesSlides/notesSlide44.xml" ContentType="application/vnd.openxmlformats-officedocument.presentationml.notesSlide+xml"/>
  <Override PartName="/ppt/tags/tag56.xml" ContentType="application/vnd.openxmlformats-officedocument.presentationml.tags+xml"/>
  <Override PartName="/ppt/notesSlides/notesSlide45.xml" ContentType="application/vnd.openxmlformats-officedocument.presentationml.notesSlide+xml"/>
  <Override PartName="/ppt/tags/tag57.xml" ContentType="application/vnd.openxmlformats-officedocument.presentationml.tags+xml"/>
  <Override PartName="/ppt/notesSlides/notesSlide46.xml" ContentType="application/vnd.openxmlformats-officedocument.presentationml.notesSlide+xml"/>
  <Override PartName="/ppt/tags/tag58.xml" ContentType="application/vnd.openxmlformats-officedocument.presentationml.tags+xml"/>
  <Override PartName="/ppt/notesSlides/notesSlide47.xml" ContentType="application/vnd.openxmlformats-officedocument.presentationml.notesSlide+xml"/>
  <Override PartName="/ppt/tags/tag59.xml" ContentType="application/vnd.openxmlformats-officedocument.presentationml.tags+xml"/>
  <Override PartName="/ppt/notesSlides/notesSlide48.xml" ContentType="application/vnd.openxmlformats-officedocument.presentationml.notesSlide+xml"/>
  <Override PartName="/ppt/tags/tag60.xml" ContentType="application/vnd.openxmlformats-officedocument.presentationml.tags+xml"/>
  <Override PartName="/ppt/notesSlides/notesSlide49.xml" ContentType="application/vnd.openxmlformats-officedocument.presentationml.notesSlide+xml"/>
  <Override PartName="/ppt/tags/tag61.xml" ContentType="application/vnd.openxmlformats-officedocument.presentationml.tags+xml"/>
  <Override PartName="/ppt/notesSlides/notesSlide50.xml" ContentType="application/vnd.openxmlformats-officedocument.presentationml.notesSlide+xml"/>
  <Override PartName="/ppt/tags/tag62.xml" ContentType="application/vnd.openxmlformats-officedocument.presentationml.tags+xml"/>
  <Override PartName="/ppt/notesSlides/notesSlide51.xml" ContentType="application/vnd.openxmlformats-officedocument.presentationml.notesSlide+xml"/>
  <Override PartName="/ppt/tags/tag63.xml" ContentType="application/vnd.openxmlformats-officedocument.presentationml.tags+xml"/>
  <Override PartName="/ppt/notesSlides/notesSlide52.xml" ContentType="application/vnd.openxmlformats-officedocument.presentationml.notesSlide+xml"/>
  <Override PartName="/ppt/tags/tag64.xml" ContentType="application/vnd.openxmlformats-officedocument.presentationml.tags+xml"/>
  <Override PartName="/ppt/notesSlides/notesSlide53.xml" ContentType="application/vnd.openxmlformats-officedocument.presentationml.notesSlide+xml"/>
  <Override PartName="/ppt/tags/tag65.xml" ContentType="application/vnd.openxmlformats-officedocument.presentationml.tags+xml"/>
  <Override PartName="/ppt/notesSlides/notesSlide54.xml" ContentType="application/vnd.openxmlformats-officedocument.presentationml.notesSlide+xml"/>
  <Override PartName="/ppt/tags/tag66.xml" ContentType="application/vnd.openxmlformats-officedocument.presentationml.tags+xml"/>
  <Override PartName="/ppt/notesSlides/notesSlide55.xml" ContentType="application/vnd.openxmlformats-officedocument.presentationml.notesSlide+xml"/>
  <Override PartName="/ppt/tags/tag67.xml" ContentType="application/vnd.openxmlformats-officedocument.presentationml.tags+xml"/>
  <Override PartName="/ppt/notesSlides/notesSlide56.xml" ContentType="application/vnd.openxmlformats-officedocument.presentationml.notesSlide+xml"/>
  <Override PartName="/ppt/tags/tag68.xml" ContentType="application/vnd.openxmlformats-officedocument.presentationml.tags+xml"/>
  <Override PartName="/ppt/notesSlides/notesSlide57.xml" ContentType="application/vnd.openxmlformats-officedocument.presentationml.notesSlide+xml"/>
  <Override PartName="/ppt/tags/tag69.xml" ContentType="application/vnd.openxmlformats-officedocument.presentationml.tags+xml"/>
  <Override PartName="/ppt/notesSlides/notesSlide58.xml" ContentType="application/vnd.openxmlformats-officedocument.presentationml.notesSlide+xml"/>
  <Override PartName="/ppt/tags/tag70.xml" ContentType="application/vnd.openxmlformats-officedocument.presentationml.tags+xml"/>
  <Override PartName="/ppt/notesSlides/notesSlide59.xml" ContentType="application/vnd.openxmlformats-officedocument.presentationml.notesSlide+xml"/>
  <Override PartName="/ppt/tags/tag71.xml" ContentType="application/vnd.openxmlformats-officedocument.presentationml.tags+xml"/>
  <Override PartName="/ppt/notesSlides/notesSlide60.xml" ContentType="application/vnd.openxmlformats-officedocument.presentationml.notesSlide+xml"/>
  <Override PartName="/ppt/tags/tag72.xml" ContentType="application/vnd.openxmlformats-officedocument.presentationml.tags+xml"/>
  <Override PartName="/ppt/notesSlides/notesSlide61.xml" ContentType="application/vnd.openxmlformats-officedocument.presentationml.notesSlide+xml"/>
  <Override PartName="/ppt/tags/tag73.xml" ContentType="application/vnd.openxmlformats-officedocument.presentationml.tags+xml"/>
  <Override PartName="/ppt/notesSlides/notesSlide62.xml" ContentType="application/vnd.openxmlformats-officedocument.presentationml.notesSlide+xml"/>
  <Override PartName="/ppt/tags/tag74.xml" ContentType="application/vnd.openxmlformats-officedocument.presentationml.tags+xml"/>
  <Override PartName="/ppt/notesSlides/notesSlide63.xml" ContentType="application/vnd.openxmlformats-officedocument.presentationml.notesSlide+xml"/>
  <Override PartName="/ppt/tags/tag75.xml" ContentType="application/vnd.openxmlformats-officedocument.presentationml.tags+xml"/>
  <Override PartName="/ppt/notesSlides/notesSlide64.xml" ContentType="application/vnd.openxmlformats-officedocument.presentationml.notesSlide+xml"/>
  <Override PartName="/ppt/tags/tag76.xml" ContentType="application/vnd.openxmlformats-officedocument.presentationml.tags+xml"/>
  <Override PartName="/ppt/notesSlides/notesSlide65.xml" ContentType="application/vnd.openxmlformats-officedocument.presentationml.notesSlide+xml"/>
  <Override PartName="/ppt/tags/tag77.xml" ContentType="application/vnd.openxmlformats-officedocument.presentationml.tags+xml"/>
  <Override PartName="/ppt/notesSlides/notesSlide66.xml" ContentType="application/vnd.openxmlformats-officedocument.presentationml.notesSlide+xml"/>
  <Override PartName="/ppt/tags/tag78.xml" ContentType="application/vnd.openxmlformats-officedocument.presentationml.tags+xml"/>
  <Override PartName="/ppt/notesSlides/notesSlide67.xml" ContentType="application/vnd.openxmlformats-officedocument.presentationml.notesSlide+xml"/>
  <Override PartName="/ppt/tags/tag79.xml" ContentType="application/vnd.openxmlformats-officedocument.presentationml.tags+xml"/>
  <Override PartName="/ppt/notesSlides/notesSlide6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80.xml" ContentType="application/vnd.openxmlformats-officedocument.presentationml.tags+xml"/>
  <Override PartName="/ppt/notesSlides/notesSlide69.xml" ContentType="application/vnd.openxmlformats-officedocument.presentationml.notesSlide+xml"/>
  <Override PartName="/ppt/tags/tag81.xml" ContentType="application/vnd.openxmlformats-officedocument.presentationml.tags+xml"/>
  <Override PartName="/ppt/notesSlides/notesSlide70.xml" ContentType="application/vnd.openxmlformats-officedocument.presentationml.notesSlide+xml"/>
  <Override PartName="/ppt/tags/tag82.xml" ContentType="application/vnd.openxmlformats-officedocument.presentationml.tags+xml"/>
  <Override PartName="/ppt/notesSlides/notesSlide71.xml" ContentType="application/vnd.openxmlformats-officedocument.presentationml.notesSlide+xml"/>
  <Override PartName="/ppt/tags/tag83.xml" ContentType="application/vnd.openxmlformats-officedocument.presentationml.tags+xml"/>
  <Override PartName="/ppt/notesSlides/notesSlide72.xml" ContentType="application/vnd.openxmlformats-officedocument.presentationml.notesSlide+xml"/>
  <Override PartName="/ppt/tags/tag84.xml" ContentType="application/vnd.openxmlformats-officedocument.presentationml.tags+xml"/>
  <Override PartName="/ppt/notesSlides/notesSlide73.xml" ContentType="application/vnd.openxmlformats-officedocument.presentationml.notesSlide+xml"/>
  <Override PartName="/ppt/tags/tag85.xml" ContentType="application/vnd.openxmlformats-officedocument.presentationml.tags+xml"/>
  <Override PartName="/ppt/notesSlides/notesSlide74.xml" ContentType="application/vnd.openxmlformats-officedocument.presentationml.notesSlide+xml"/>
  <Override PartName="/ppt/tags/tag86.xml" ContentType="application/vnd.openxmlformats-officedocument.presentationml.tags+xml"/>
  <Override PartName="/ppt/notesSlides/notesSlide75.xml" ContentType="application/vnd.openxmlformats-officedocument.presentationml.notesSlide+xml"/>
  <Override PartName="/ppt/tags/tag87.xml" ContentType="application/vnd.openxmlformats-officedocument.presentationml.tags+xml"/>
  <Override PartName="/ppt/notesSlides/notesSlide76.xml" ContentType="application/vnd.openxmlformats-officedocument.presentationml.notesSlide+xml"/>
  <Override PartName="/ppt/tags/tag88.xml" ContentType="application/vnd.openxmlformats-officedocument.presentationml.tags+xml"/>
  <Override PartName="/ppt/notesSlides/notesSlide77.xml" ContentType="application/vnd.openxmlformats-officedocument.presentationml.notesSlide+xml"/>
  <Override PartName="/ppt/tags/tag89.xml" ContentType="application/vnd.openxmlformats-officedocument.presentationml.tags+xml"/>
  <Override PartName="/ppt/notesSlides/notesSlide78.xml" ContentType="application/vnd.openxmlformats-officedocument.presentationml.notesSlide+xml"/>
  <Override PartName="/ppt/tags/tag90.xml" ContentType="application/vnd.openxmlformats-officedocument.presentationml.tags+xml"/>
  <Override PartName="/ppt/notesSlides/notesSlide79.xml" ContentType="application/vnd.openxmlformats-officedocument.presentationml.notesSlide+xml"/>
  <Override PartName="/ppt/media/audio1.bin" ContentType="audio/unknown"/>
  <Override PartName="/ppt/media/audio2.bin" ContentType="audio/unknown"/>
  <Override PartName="/ppt/media/audio3.bin" ContentType="audio/unknown"/>
  <Override PartName="/ppt/media/audio4.bin" ContentType="audio/unknown"/>
  <Override PartName="/ppt/tags/tag91.xml" ContentType="application/vnd.openxmlformats-officedocument.presentationml.tags+xml"/>
  <Override PartName="/ppt/notesSlides/notesSlide80.xml" ContentType="application/vnd.openxmlformats-officedocument.presentationml.notesSlide+xml"/>
  <Override PartName="/ppt/tags/tag92.xml" ContentType="application/vnd.openxmlformats-officedocument.presentationml.tags+xml"/>
  <Override PartName="/ppt/notesSlides/notesSlide81.xml" ContentType="application/vnd.openxmlformats-officedocument.presentationml.notesSlide+xml"/>
  <Override PartName="/ppt/tags/tag93.xml" ContentType="application/vnd.openxmlformats-officedocument.presentationml.tags+xml"/>
  <Override PartName="/ppt/notesSlides/notesSlide82.xml" ContentType="application/vnd.openxmlformats-officedocument.presentationml.notesSlide+xml"/>
  <Override PartName="/ppt/tags/tag94.xml" ContentType="application/vnd.openxmlformats-officedocument.presentationml.tags+xml"/>
  <Override PartName="/ppt/notesSlides/notesSlide83.xml" ContentType="application/vnd.openxmlformats-officedocument.presentationml.notesSlide+xml"/>
  <Override PartName="/ppt/tags/tag95.xml" ContentType="application/vnd.openxmlformats-officedocument.presentationml.tags+xml"/>
  <Override PartName="/ppt/notesSlides/notesSlide84.xml" ContentType="application/vnd.openxmlformats-officedocument.presentationml.notesSlide+xml"/>
  <Override PartName="/ppt/tags/tag96.xml" ContentType="application/vnd.openxmlformats-officedocument.presentationml.tags+xml"/>
  <Override PartName="/ppt/notesSlides/notesSlide85.xml" ContentType="application/vnd.openxmlformats-officedocument.presentationml.notesSlide+xml"/>
  <Override PartName="/ppt/tags/tag97.xml" ContentType="application/vnd.openxmlformats-officedocument.presentationml.tags+xml"/>
  <Override PartName="/ppt/notesSlides/notesSlide86.xml" ContentType="application/vnd.openxmlformats-officedocument.presentationml.notesSlide+xml"/>
  <Override PartName="/ppt/tags/tag98.xml" ContentType="application/vnd.openxmlformats-officedocument.presentationml.tags+xml"/>
  <Override PartName="/ppt/notesSlides/notesSlide87.xml" ContentType="application/vnd.openxmlformats-officedocument.presentationml.notesSlide+xml"/>
  <Override PartName="/ppt/tags/tag99.xml" ContentType="application/vnd.openxmlformats-officedocument.presentationml.tags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0"/>
  </p:notesMasterIdLst>
  <p:sldIdLst>
    <p:sldId id="256" r:id="rId2"/>
    <p:sldId id="436" r:id="rId3"/>
    <p:sldId id="437" r:id="rId4"/>
    <p:sldId id="438" r:id="rId5"/>
    <p:sldId id="439" r:id="rId6"/>
    <p:sldId id="440" r:id="rId7"/>
    <p:sldId id="441" r:id="rId8"/>
    <p:sldId id="442" r:id="rId9"/>
    <p:sldId id="443" r:id="rId10"/>
    <p:sldId id="444" r:id="rId11"/>
    <p:sldId id="445" r:id="rId12"/>
    <p:sldId id="446" r:id="rId13"/>
    <p:sldId id="447" r:id="rId14"/>
    <p:sldId id="450" r:id="rId15"/>
    <p:sldId id="451" r:id="rId16"/>
    <p:sldId id="452" r:id="rId17"/>
    <p:sldId id="453" r:id="rId18"/>
    <p:sldId id="454" r:id="rId19"/>
    <p:sldId id="533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4" r:id="rId29"/>
    <p:sldId id="465" r:id="rId30"/>
    <p:sldId id="466" r:id="rId31"/>
    <p:sldId id="467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481" r:id="rId46"/>
    <p:sldId id="482" r:id="rId47"/>
    <p:sldId id="483" r:id="rId48"/>
    <p:sldId id="484" r:id="rId49"/>
    <p:sldId id="485" r:id="rId50"/>
    <p:sldId id="534" r:id="rId51"/>
    <p:sldId id="486" r:id="rId52"/>
    <p:sldId id="487" r:id="rId53"/>
    <p:sldId id="488" r:id="rId54"/>
    <p:sldId id="489" r:id="rId55"/>
    <p:sldId id="490" r:id="rId56"/>
    <p:sldId id="492" r:id="rId57"/>
    <p:sldId id="493" r:id="rId58"/>
    <p:sldId id="494" r:id="rId59"/>
    <p:sldId id="495" r:id="rId60"/>
    <p:sldId id="496" r:id="rId61"/>
    <p:sldId id="498" r:id="rId62"/>
    <p:sldId id="497" r:id="rId63"/>
    <p:sldId id="499" r:id="rId64"/>
    <p:sldId id="500" r:id="rId65"/>
    <p:sldId id="501" r:id="rId66"/>
    <p:sldId id="502" r:id="rId67"/>
    <p:sldId id="503" r:id="rId68"/>
    <p:sldId id="504" r:id="rId69"/>
    <p:sldId id="505" r:id="rId70"/>
    <p:sldId id="506" r:id="rId71"/>
    <p:sldId id="507" r:id="rId72"/>
    <p:sldId id="508" r:id="rId73"/>
    <p:sldId id="509" r:id="rId74"/>
    <p:sldId id="510" r:id="rId75"/>
    <p:sldId id="511" r:id="rId76"/>
    <p:sldId id="512" r:id="rId77"/>
    <p:sldId id="513" r:id="rId78"/>
    <p:sldId id="514" r:id="rId79"/>
    <p:sldId id="515" r:id="rId80"/>
    <p:sldId id="516" r:id="rId81"/>
    <p:sldId id="517" r:id="rId82"/>
    <p:sldId id="518" r:id="rId83"/>
    <p:sldId id="519" r:id="rId84"/>
    <p:sldId id="520" r:id="rId85"/>
    <p:sldId id="521" r:id="rId86"/>
    <p:sldId id="522" r:id="rId87"/>
    <p:sldId id="523" r:id="rId88"/>
    <p:sldId id="524" r:id="rId89"/>
  </p:sldIdLst>
  <p:sldSz cx="9144000" cy="6858000" type="screen4x3"/>
  <p:notesSz cx="6858000" cy="9144000"/>
  <p:custDataLst>
    <p:tags r:id="rId9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68455" autoAdjust="0"/>
  </p:normalViewPr>
  <p:slideViewPr>
    <p:cSldViewPr>
      <p:cViewPr varScale="1">
        <p:scale>
          <a:sx n="47" d="100"/>
          <a:sy n="47" d="100"/>
        </p:scale>
        <p:origin x="184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7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0.wmf"/><Relationship Id="rId7" Type="http://schemas.openxmlformats.org/officeDocument/2006/relationships/image" Target="../media/image104.wmf"/><Relationship Id="rId2" Type="http://schemas.openxmlformats.org/officeDocument/2006/relationships/image" Target="../media/image99.wmf"/><Relationship Id="rId1" Type="http://schemas.openxmlformats.org/officeDocument/2006/relationships/image" Target="../media/image98.e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4" Type="http://schemas.openxmlformats.org/officeDocument/2006/relationships/image" Target="../media/image11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21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30T07:07:50.86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brush xml:id="br1">
      <inkml:brushProperty name="width" value="0.07" units="cm"/>
      <inkml:brushProperty name="height" value="0.07" units="cm"/>
      <inkml:brushProperty name="fitToCurve" value="1"/>
    </inkml:brush>
    <inkml:context xml:id="ctx1">
      <inkml:inkSource xml:id="inkSrc0">
        <inkml:traceFormat>
          <inkml:channel name="X" type="integer" max="12376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0-11-30T07:07:52.139"/>
    </inkml:context>
  </inkml:definitions>
  <inkml:traceGroup>
    <inkml:annotationXML>
      <emma:emma xmlns:emma="http://www.w3.org/2003/04/emma" version="1.0">
        <emma:interpretation id="{7BB238B5-CBB8-4F09-A837-A0EFE8DCE3A7}" emma:medium="tactile" emma:mode="ink">
          <msink:context xmlns:msink="http://schemas.microsoft.com/ink/2010/main" type="writingRegion" rotatedBoundingBox="8930,4779 28139,3236 28336,5688 9127,7231"/>
        </emma:interpretation>
      </emma:emma>
    </inkml:annotationXML>
    <inkml:traceGroup>
      <inkml:annotationXML>
        <emma:emma xmlns:emma="http://www.w3.org/2003/04/emma" version="1.0">
          <emma:interpretation id="{DE0AC886-A050-4414-9805-A20369DCC1D7}" emma:medium="tactile" emma:mode="ink">
            <msink:context xmlns:msink="http://schemas.microsoft.com/ink/2010/main" type="paragraph" rotatedBoundingBox="8930,4779 28139,3236 28336,5688 9127,7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1AC242-A51A-41FA-A638-45837F61F7B3}" emma:medium="tactile" emma:mode="ink">
              <msink:context xmlns:msink="http://schemas.microsoft.com/ink/2010/main" type="line" rotatedBoundingBox="8930,4779 28139,3236 28336,5688 9126,7231"/>
            </emma:interpretation>
          </emma:emma>
        </inkml:annotationXML>
        <inkml:traceGroup>
          <inkml:annotationXML>
            <emma:emma xmlns:emma="http://www.w3.org/2003/04/emma" version="1.0">
              <emma:interpretation id="{03841581-E2A5-4CF5-8145-F26ED48B89A8}" emma:medium="tactile" emma:mode="ink">
                <msink:context xmlns:msink="http://schemas.microsoft.com/ink/2010/main" type="inkWord" rotatedBoundingBox="9007,5748 11669,5534 11788,7017 9127,72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-3347 2636 679 0,'151'-42'265'0,"-123"-5"-203"15,5-3-6-15,2-20 0 16,5 2-3-16,3-12 9 16,1-3 4-16,3 13-19 15,-2 6-2-15,2 10-2 16,-5 5-3-16,6 4-9 15,8-2-6-15,10-5-7 16,7 0 0-16,11 1 3 16,-1-6 13-16,-6 1 5 0,1 6-1 15,0-9 10-15,2-2-14 16,12 0-3-16,4-5-2 16,10 5-14-16,2 12-4 15,3 6-6-15,6 8-2 16,-23 9-1-16,-11 3 1 15,-17 1 2-15,-15-1 1 0,6 4 1 16,2 0 0-16,-10 5-1 16,-2 2 1-16,-12 5-1 15,-6 3-1-15,-15 4 0 16,0 0-2-16,-5 0 0 16,1 2-12-16,-1 3-87 15,1-1-97-15,-10 15 118 16</inkml:trace>
        </inkml:traceGroup>
        <inkml:traceGroup>
          <inkml:annotationXML>
            <emma:emma xmlns:emma="http://www.w3.org/2003/04/emma" version="1.0">
              <emma:interpretation id="{E5D44DAC-9A32-4986-913D-FE978B694FC3}" emma:medium="tactile" emma:mode="ink">
                <msink:context xmlns:msink="http://schemas.microsoft.com/ink/2010/main" type="inkWord" rotatedBoundingBox="13133,4441 15436,4256 15594,6233 13292,6418"/>
              </emma:interpretation>
              <emma:one-of disjunction-type="recognition" id="oneOf1">
                <emma:interpretation id="interp1" emma:lang="" emma:confidence="0">
                  <emma:literal>low</emma:literal>
                </emma:interpretation>
                <emma:interpretation id="interp2" emma:lang="" emma:confidence="0">
                  <emma:literal>\ ow</emma:literal>
                </emma:interpretation>
                <emma:interpretation id="interp3" emma:lang="" emma:confidence="0">
                  <emma:literal>| ow</emma:literal>
                </emma:interpretation>
                <emma:interpretation id="interp4" emma:lang="" emma:confidence="0">
                  <emma:literal>I ow</emma:literal>
                </emma:interpretation>
                <emma:interpretation id="interp5" emma:lang="" emma:confidence="0">
                  <emma:literal>1 ow</emma:literal>
                </emma:interpretation>
              </emma:one-of>
            </emma:emma>
          </inkml:annotationXML>
          <inkml:trace contextRef="#ctx0" brushRef="#br1" timeOffset="79647.67">813 69 688 0,'-28'-169'317'0,"-8"160"-157"15,8-3-29-15,12 5-5 0,-5 0-40 16,6-3-21-16,13 8-25 16,-5-3-13-16,12 3-14 15,-5 2-2-15,0 0 12 16,0 0 9-16,0 0 11 16,11 33 2-16,25 113-14 15,-22-45-8-15,12 26-11 16,-3 5 4-16,6 11 9 15,-11 3 1-15,-1 0 2 16,18 2-7-16,-9-7-9 16,-2-4-2-16,-1-20-4 15,-16-13 0-15,3-12 0 16,1-8 1-16,-11-18 1 16,5-7-1-16,-5-33-1 15,0-10-3-15,5-16 0 16,-5-7-9-16,11-23-100 15,-3-13-124-15,13-32 144 0</inkml:trace>
          <inkml:trace contextRef="#ctx0" brushRef="#br1" timeOffset="80437.9">1509 811 594 0,'0'42'344'15,"-4"-2"-66"-15,4 5-138 16,9-3-24-16,8 0-67 16,11 5-8-16,7-9 5 15,0-3 3-15,3-7-7 16,-5-6-11-16,2-11-19 15,-7-11-2-15,-11-9 0 16,6-3 1-16,-18-9 0 16,7-2 1-16,4-10-1 0,-11-7-1 15,7-7-5-15,-7 0-28 16,-22-10-92-16,1 1-50 16,-17 1-33-16,-5 13 26 15,-4 19 90-15,-8 6 52 16,17 22 66-16,-4-3 30 15,25 1 23-15,12-3 0 16,14-22-8-16,14 4-20 16,10-13-15-16,-7 3 1 0,11 4-1 15,-2 1 1-15,9 16-3 16,12 2-3-16,3 17-21 16,4 11-7-16,-9 17-1 15,-5 17 0-15,-12 9 0 16,-6 4-1-16,-10 1-1 15,0-8 0-15,-10-16-2 16,0-9-1-16,-4-19-3 16,5-10-1-16,-1-9 2 15,1-5 2-15,-1-18 4 16,-2-10 0-16,0-19-2 16,5-4-2-16,0-3-5 15,5 7-1-15,1 15-3 0,-3 15-4 16,8 34-2-16,1 23 1 15,9 31 1-15,4 10 3 16,8-3 3-16,-7-8 0 16,-3-22 1-16,-2-13 2 15,-12-25 6-15,12-10-1 16,3-18 17-16,-13-17 10 16,1-21 1-16,-3-8 5 15,-21-15-14-15,10 4-8 0,-24 7-7 16,-12 7-2-16,2 16-5 15,-16 6-4-15,19 18-30 16,-9 2-29-16,-3 13-113 16,21 11-204-16,8 14 247 15</inkml:trace>
        </inkml:traceGroup>
        <inkml:traceGroup>
          <inkml:annotationXML>
            <emma:emma xmlns:emma="http://www.w3.org/2003/04/emma" version="1.0">
              <emma:interpretation id="{2CBD7046-91B0-4481-9AAB-228AD507F328}" emma:medium="tactile" emma:mode="ink">
                <msink:context xmlns:msink="http://schemas.microsoft.com/ink/2010/main" type="inkWord" rotatedBoundingBox="16229,4847 18596,4657 18683,5744 16316,593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35176.31">3914 528 1163 0,'-2'0'473'16,"-1"0"-334"-16,-9 21-44 15,-25 83 11-15,37-38-59 16,2 7-12-16,8 16-12 16,-1 3-5-16,0-3-7 15,-4-6 0-15,2-15-3 16,-7-16 1-16,-2-24 1 15,2 0 1-15,0-16 4 16,-5-10 2-16,-14-9-3 16,12-14-4-16,-14-24-7 0,5-9-4 15,16-38-5-15,-5-13 2 16,5-23-1-16,19 1 1 16,-5 17 2-16,7 18-1 15,14 19 1-15,-14 7 0 16,17 19 1-16,-12-5 0 15,0 19 0-15,4 3 0 16,-11 11-1-16,2 10-1 0,1 13 1 16,-1 13 2-16,-5 6 2 15,-2 8 2-15,-14 11 3 16,-2 5-1-16,-10 3 1 16,-7-1-2-16,-9-4 0 15,-5-7-2-15,-2 2-3 16,11-5-6-16,3-12-58 15,0-4-41-15,9-12-157 16,3-4-234-16,30-6 326 16</inkml:trace>
          <inkml:trace contextRef="#ctx0" brushRef="#br1" timeOffset="35658.0199">4636 399 527 0,'33'-5'325'16,"-16"-2"43"-16,-10-7-181 0,-3 7 2 15,-6-7-51-15,-7 2-64 16,-3-12-20-16,-2 10-34 15,-3 7-8-15,3 10-10 16,-2 8-3-16,-6 18-7 16,1 6 0-16,5 19 3 15,6 10 1-15,6-22 2 16,1 5 0-16,10-14 1 16,0-10 0-16,10-1 0 15,-1-11 2-15,3-6 2 16,2-5 3-16,1-12 3 15,-1-4 1-15,-2-8-3 16,-1 10-1-16,-3-5-3 0,-1 1-1 16,0 6-2-1,-5-5-2-15,17 15-3 16,-2 9 0-16,1 7 0 0,6 10 3 16,-10 4 2-16,7-5 0 15,-4 1 0-15,0-5 0 16,-1-5-8-16,-16-9-37 15,7-5-163-15,-7 0 143 16</inkml:trace>
          <inkml:trace contextRef="#ctx0" brushRef="#br1" timeOffset="36088.54">5566 140 899 0,'-12'-2'378'0,"-12"6"-237"15,-2 8-31-15,-7 7-69 0,3 4-21 16,4 10-15-16,0-7 0 15,12 2 5-15,9 5 1 16,5-4 3-16,7-3 0 16,5-5 0-16,2-10 13 15,5-8 13-15,-3 9 2 16,3-5-5-16,0 2-11 16,-2 8-14-16,-1-8-2 0,-2 5-1 15,-2 3-1-15,-3-3 0 16,-2 16 0-16,-7-6 0 15,-7-5-1-15,-4 2 1 16,-6-2 0-16,-9-1-3 16,-4 1-3-16,-6-5-35 15,1 3-53-15,9-5-279 16,5 2 245-16</inkml:trace>
          <inkml:trace contextRef="#ctx0" brushRef="#br1" timeOffset="36525.51">6130 156 486 0,'0'3'296'16,"-4"-6"55"-16,-6 1-123 0,8 2-30 16,-1 0-46-16,1 0-89 15,-5 2-15-15,-9 8-16 16,-6 6-2-16,-48 64-13 16,67-56-2-16,-1-3-2 15,4 3 2-15,4-1 11 16,8 3 5-16,2-5 3 15,3 0-3-15,-3-16-10 16,0 7-4-16,5 7-5 16,-5-5-2-16,-5 9-3 15,-4 1 1-15,-7-3 4 16,6 10 1-16,-6 1 1 16,-5-1-1-16,-2 9-2 15,-15-7-1-15,-9 2-4 16,7 3-6-16,-21-15-93 15,10 3-70-15,-3-12 97 0</inkml:trace>
        </inkml:traceGroup>
        <inkml:traceGroup>
          <inkml:annotationXML>
            <emma:emma xmlns:emma="http://www.w3.org/2003/04/emma" version="1.0">
              <emma:interpretation id="{D87AB299-19A9-41DE-A888-22B70385DDB4}" emma:medium="tactile" emma:mode="ink">
                <msink:context xmlns:msink="http://schemas.microsoft.com/ink/2010/main" type="inkWord" rotatedBoundingBox="19510,4541 22588,4294 22708,5784 19629,603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37259.2599">7530-13 684 0,'-28'-14'348'16,"2"0"-118"-16,0 0-79 16,3 0-14-16,-1 4-49 15,5 8-16-15,7 4-20 16,5 15-1-16,0 11 0 16,3 7 7-16,1 22 5 15,-1 9 1-15,6 18-3 16,0 13-10-16,5-3 3 15,5 5-3-15,0-5-5 16,0 2-2-16,-1 1-19 0,4 6-6 16,-1 3-7-16,-5 0-3 15,-7-10-2-15,1-18 0 16,-6-22-1-16,-1-13 0 16,-3-20-10-16,-5-9-31 15,-2-9-108-15,-3-2-122 16,-2-32 160-16</inkml:trace>
          <inkml:trace contextRef="#ctx0" brushRef="#br1" timeOffset="37622.74">7370 545 811 0,'17'-33'399'0,"8"14"-66"15,-1-5-114-15,7 6 11 16,-3-8-45-16,9 7-85 16,3-2-28-16,3 2-43 15,-1 12-12-15,-2 2-10 16,0 10-2-16,-2 16-2 16,-8 5-1-16,-8 0 2 0,-1 2-1 15,0 7 1-15,0 3-1 16,-4 9 0-16,-8 5 2 15,-2 4-2-15,5 3 0 16,-5-5 1-16,9 3-2 16,-16-20 1-16,0 3 0 15,0-12 0-15,-9-4 1 0,0-5 1 16,-1-12-7-16,5-5-34 16,-11-2-30-16,4-19-101 15,-9-9 104-15</inkml:trace>
          <inkml:trace contextRef="#ctx0" brushRef="#br1" timeOffset="37788.43">7831 20 1067 0,'118'-132'395'0,"-127"135"-280"15,9-3-96-15,-3 0-96 16,1 0 62-16</inkml:trace>
          <inkml:trace contextRef="#ctx0" brushRef="#br1" timeOffset="38099.21">8135-100 1144 0,'59'61'455'0,"-57"-54"-302"16,5 5 17-16,5 16-25 15,0 10-30-15,2 23-48 16,-7 12-16-16,-5 9-25 15,3 1-7-15,-3-3-11 16,5-7-2-16,3-5-1 16,-3-9-1-16,-5-12-1 15,0-3 0-15,-4-11-24 16,0-7-39-16,2-7-138 16,0-5 128-16</inkml:trace>
          <inkml:trace contextRef="#ctx0" brushRef="#br1" timeOffset="39027.7898">8591 594 1308 0,'5'-47'521'0,"0"54"-356"16,9-2-30-16,2-1 10 0,10-4-42 16,0 8-25-1,14-6-46-15,0-7-4 0,5 5-19 16,2-7-3-16,0 5-3 16,-7-1-1-16,2-1 0 15,8 1-1-15,-1 1 0 16,5 2-1-16,3-2 0 15,1-1 0-15,6-11 0 16,-1 0 0-16,-6-9 2 16,-5-1 1-16,-17-4 3 15,-7-5 2-15,-16 0 2 16,-10-5 1-16,-13 5 1 16,-11 0-11-16,-8 10-29 15,-6-1-9-15,6 17-10 0,4 12 4 16,7 16 22-1,7 12 4-15,8 14 6 0,4-5 2 16,4 1 4-16,8-10 4 16,5-5 12-16,4-4 4 15,7-6 2-15,5 8-2 16,2-5-2-16,3 10 0 16,0 11 7-16,-1 8 3 15,-1 9-8-15,-6-3-1 16,-6-11-1-16,-1-10 1 15,-11-18 3-15,7-6 3 0,0-13 29 16,-1-10 13-16,8-16 7 16,0-12-3-16,2-24-32 15,5-1-16-15,5-8-16 16,0 2-2-16,-5 10 0 16,-5 2 0-16,-7 10 2 15,-2 2 8-15,2 11-53 16,-9 6-33-16,-3 6-97 15,-4 1-107-15,-10-3 182 16</inkml:trace>
          <inkml:trace contextRef="#ctx0" brushRef="#br1" timeOffset="38388.43">8683-173 907 0,'0'19'456'0,"2"14"-205"0,-2 19-50 15,3 16-35-15,1 26-85 16,3 2-20-16,8 10-14 16,-4 2-11-16,-1-2-2 15,2 3-5-15,2-13-14 16,-3-16-3-16,8-21-4 16,-5-12-2-16,-7-19-2 15,-7-9 0-15,0-7-36 16,-9-5-40-16,-10-10 45 15</inkml:trace>
          <inkml:trace contextRef="#ctx0" brushRef="#br1" timeOffset="39857.53">7088 538 680 0,'-5'-7'378'16,"5"2"-106"-16,2 2-34 15,-2 1-17-15,0 0-49 16,0-1-29-16,0 1-33 16,0 0-9-16,0-1-28 15,0 1-13-15,0 0-25 16,0-1-14-16,0 1-20 16,0 0-1-16,0-1-4 15,0 1 3-15,24-5 1 16,72-14 2-16,-46 14-2 0,9-5 1 15,-5-2 0-15,2 0 1 16,-13-1 0-16,-1 11-1 16,-4-8 0-16,-5 10-1 15,-3-3 1-15,-11 5-1 16,-7 0-26-16,-3 7-42 0,-2 0-194 16,-9 2 173-16</inkml:trace>
        </inkml:traceGroup>
        <inkml:traceGroup>
          <inkml:annotationXML>
            <emma:emma xmlns:emma="http://www.w3.org/2003/04/emma" version="1.0">
              <emma:interpretation id="{236B99A5-4E78-4E9E-9ED4-C11139429CCD}" emma:medium="tactile" emma:mode="ink">
                <msink:context xmlns:msink="http://schemas.microsoft.com/ink/2010/main" type="inkWord" rotatedBoundingBox="26972,3419 28146,3325 28289,5114 27116,520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1" brushRef="#br0">14499-1175 0,'0'0'0,"0"0"15,0 0 1</inkml:trace>
          <inkml:trace contextRef="#ctx1" brushRef="#br1" timeOffset="77531.36">15240 2 0,'0'0'0,"-71"-36"15,-23 1-15,-12-12 16,1 0 0,10 12-16,25 23 15,35 0-15,23 0 16,12 12 0,0 0-16,0 0 15,0 0-15,117 71 16,-11-12-16,47 23 15,41 36 1,6 11-16,18 24 16,-42-12-1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30T07:08:59.86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7FC0AE-3A04-44B4-826A-8B714E7C98B1}" emma:medium="tactile" emma:mode="ink">
          <msink:context xmlns:msink="http://schemas.microsoft.com/ink/2010/main" type="inkDrawing" rotatedBoundingBox="12982,6670 13623,12342 9699,12785 9058,7114" hotPoints="13082,7327 13150,12484 9668,12530 9600,7373" semanticType="enclosure" shapeName="Rectangle"/>
        </emma:interpretation>
      </emma:emma>
    </inkml:annotationXML>
    <inkml:trace contextRef="#ctx0" brushRef="#br0">300 132 14 0,'47'-61'46'0,"-58"56"15"15,-1-2 32-15,5-2 3 16,0-8-22-16,-3 8-12 16,1-3-29-16,-3 10-11 0,-2-3-14 15,0 0-3-15,0 8-3 16,4-3-1-16,1 2 3 15,2 3 2-15,7-5 11 16,-2 0 9-16,2 0 14 16,0 0 8-16,0 0 15 15,0 0 5-15,-3 0-7 16,1 0-5-16,-1 0-10 16,1 0-6-16,0 0 1 15,-1 0 3-15,1 0-7 16,0 0-3-16,-1 0 0 15,1 0-4-15,2 0-8 16,0 0-3-16,0 0-5 16,0 0 2-16,0 0 5 15,0 2 2-15,0 40 0 16,5 64-1-16,-5-52 2 16,0 3-1-16,0 4-1 0,0 3 0 15,0 1 0-15,0 4 0 16,-5 6-2-16,-2-2-2 15,2 2-2-15,-2-2-1 16,2 2 1-16,3 3 1 16,2-10-2-16,0 10 1 0,0-12 2 15,5 7 1-15,-5 4-1 16,0-4-1-16,5 7-6 16,-3-2-3-16,3 7-2 15,2 2-2-15,-5 2 0 16,-2 5 0-16,0-7-1 15,-5 3 1-15,1-8 0 16,-1-2-1-16,-5-5 0 16,3 3 0-16,-4-7 0 15,4 2 0-15,2-1 1 16,0 1-1-16,5 0 2 16,0 3 1-16,3-6 2 15,-1 1 1-15,3-1-1 16,-1-13-1-16,-1-5-1 0,-3-3 1 15,0-11-1-15,-7 13 0 16,4 8-1-16,-1 2-1 16,1 15 0-16,1-3 0 15,-3 0-2-15,3 4 1 16,-1-4-1-16,1 0 0 16,2-2 0-16,0-3 1 0,0-5 0 15,2-1 1-15,-2-4 0 16,0-6-1-16,-7-7-1 15,7 0 0-15,0-5-1 16,0 0 0-16,5 2 0 16,-3 0 0-16,3-2 0 15,0 0 0-15,0 5-1 16,4-3 1-16,-4 3 0 16,2 0 0-16,-3-8 0 15,-1 3 0-15,-1-4 1 16,0-1-1-16,1-2 1 15,-3-7 0-15,0 7 0 16,2-3 0-16,-2-4-1 16,3 17 0-16,-1-15-1 15,-2 2 1-15,0 6 0 16,2-3 0-16,-2 0 1 0,0 2 0 16,0-9 11-16,0-3 2 15,3-9 1-15,-3-4 0 16,4-1-11-16,1-9-1 15,-5 0-2-15,0 0 0 16,0 0-1-16,0 0 0 0,0 0 0 16,0 0 0-16,0 0 0 15,2 5 0 1,5 9 0-16,-7-14-1 0,7 12 0 16,-7-12 0-16,3 4 1 15,6 11 0-15,3-6 8 16,0 10 2-16,61 49 5 15,-59-61 1-15,2 5-5 16,5-12-1-16,5 2-5 16,3 3-1-16,4 0-1 15,-1 2-1-15,-6-3-1 16,10 1-1-16,-8-3 1 16,5-2 0-16,2 3 1 15,-4-1 0-15,6 3 1 16,1 0-1-16,4-1-1 15,1-4-1-15,1 0 1 0,3 5-1 16,0-3 0-16,3 5 0 16,-1 3 0-16,-2-5 1 15,0-3 1-15,0-2-1 16,-2-5 4-16,2-4 2 16,0-5 4-16,0 4 1 15,5-4-2-15,5 2-1 0,-3 5-3 16,-5-7-1-16,-7 2 1 15,3 3 0-15,-17-3-1 16,10 0 0-16,2 3-3 16,-12-5 0-16,10 5 0 15,0-3-2-15,-3 2 1 16,7 1 0-16,-2 4 0 16,-7 1 1-16,2-4-2 15,-11 11 1-15,-1-3-1 16,3 0-1-16,-2 0 1 15,4-3 0-15,0 3 0 16,-2 0-1-16,5 0 1 16,-8-4 0-16,3-3-1 15,5 7 0-15,2 9 1 16,7 3-1-16,4-3 0 16,-4 5 0-16,10-11 0 0,-5 1 0 15,-1-4 1-15,3 0-1 16,-9 0 1-16,2-2 0 15,-7-12 0-15,7 5 0 16,-10-3 0-16,3 7-1 16,-7 5 1-16,-2-2 0 15,4 2 0-15,-2-7-1 16,2 4 0-16,3 6 0 0,-3-3 0 16,3-3 1-1,-3-1-1-15,2 4 1 0,-8-5 0 16,1 3-1-16,-4-1 1 15,-3 1-1-15,6-12 0 16,-4 14 0-16,1 2 0 16,2-7 0-16,-2 10 1 15,-5-7-1-15,0-1 0 16,1 3 0-16,-4 3 0 16,1-1 0-16,0-2 1 15,-5 5 0-15,-7-5-1 16,0 0 1-16,0 0-1 15,0 0 0-15,0-3 5 16,0 1 8-16,0 0 9 16,0-1 2-16,0 1-4 0,9-29-8 15,29-60-8-15,-29 53-1 16,3-4-2-16,7 2 0 16,-3-7 0-16,1-10 0 15,2-4 0-15,-10-14 1 16,1-3 0-16,-8-7 0 15,-2 1 0-15,7-3 0 16,-7-15-1-16,12 4 1 16,-5-18-1-16,-5 6 1 0,10 2-1 15,-12 4 0-15,9 15 0 16,-11-3 0-16,-3 12 0 16,5-2 0-16,-4 4-1 15,8 7 1-15,-1 8-1 16,-6 2 1-16,-1 6 1 15,-1-3-1-15,0-6 1 16,5 1-1-16,-5-17 0 16,-4-7-1-16,4-10 1 15,-9-2 0-15,17 8-1 16,1-1-1-16,-4 5 1 16,14 16 0-16,-14 3 0 0,3 14 0 15,-1 2 0-15,0-11 1 16,1-1 0-16,-3-14-1 15,4-4 1-15,-6 0-1 16,-3-8 0-16,12 1 1 16,-9-5-1-16,0-3 1 15,2 6-1-15,-7 3 0 16,4 11 0-16,-4 4 0 0,10 2-1 16,-6 12 1-16,-4-2 0 15,7 10 0-15,-14 3 1 16,-2-1 0-16,2 7 0 15,-3-5 0-15,-2 0-1 16,3 0 1-16,-8-5-1 16,-4-2 1-16,4-3-1 15,1 1-2-15,4 9 0 16,0 0-1-16,3 7 0 16,-1 7 1-16,6 9 2 15,-1 10 0-15,0 9 0 16,7-2 1-16,-4 0 0 15,7 5-1-15,-1 0 1 16,1-1-1-16,0 1 0 16,-1-1 0-16,1 1 0 15,-10-3 0-15,-7 1 1 16,3 1-1-16,-67-11-3 16,55 14-1-16,-2 5 0 0,-3 0-1 15,4 9 3-15,4-2 1 16,-1-1 1-16,-3 3 0 15,1-9 1-15,0 5 0 0,-12-6 0 16,0 3 0 0,-7 7-1-16,-10-9 1 0,-6 9-1 15,-5 3 0-15,-10 2 0 16,7 11-1-16,6-2 1 16,-1-9 0-16,2-2 2 15,3-3 0-15,-5-5-1 16,0 8-1-16,0-1 0 15,5-2 0-15,-9-2 0 16,8 2 1-16,-10-5-1 16,-8 1 2-16,-5-8-1 15,-7 5 0-15,5-2-1 16,2 2 0-16,5 10-1 16,7-3 1-16,5-3 0 15,2 4 0-15,7-13 1 16,8-2 0-16,6 0 0 0,7-7 0 15,8-3 1-15,2-4 0 16,-1-5-2-16,6 3 0 16,-1 4 0-16,5 0 0 15,8 1 0-15,-3 6 0 16,2-7 0-16,-12 3 1 16,5-1-1-16,1-4 0 15,-1 7 0-15,9-2 0 16,-1 4 0-16,-1-2 0 0,2-2 0 15,-4 2 1-15,0-3-1 16,-5 1 1-16,1 4 0 16,-1 0 0-16,-5 3 0 15,-2 2-1-15,3 2 1 16,-5 1 1-16,2-3-1 16,0 0 2-16,2 4-3 15,3 1 0-15,2 7 0 16,0-5-2-16,-4 2 2 15,2 1 0-15,-7-3-1 16,4 5 0-16,0-1 0 16,-1 1-1-16,6 5 1 15,0-3-1-15,7 5 0 0,3-3 0 16,4-4-5 0,5 0 2-16,5-5-55 0,-5-7-49 15,0 0-193-15,47 9 187 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6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11-30T07:08:19.56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482E14-DF98-45AD-9505-19D04042D293}" emma:medium="tactile" emma:mode="ink">
          <msink:context xmlns:msink="http://schemas.microsoft.com/ink/2010/main" type="inkDrawing" rotatedBoundingBox="30908,10850 30923,10850 30923,10865 30908,10865" shapeName="Other"/>
        </emma:interpretation>
      </emma:emma>
    </inkml:annotationXML>
    <inkml:trace contextRef="#ctx0" brushRef="#br0">0 0 0,'0'0'16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667F6-1108-4439-A390-16BFAA68B343}" type="datetimeFigureOut">
              <a:rPr lang="en-SG" smtClean="0"/>
              <a:t>12/10/2021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B516F-0343-42D5-A890-95AA876AC5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19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129.bin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</a:t>
            </a:r>
            <a:r>
              <a:rPr lang="en-SG" baseline="0" dirty="0"/>
              <a:t> chapter 6 we are going to learn about  z transform. You may have learn about the </a:t>
            </a:r>
            <a:r>
              <a:rPr lang="en-SG" baseline="0" dirty="0" err="1"/>
              <a:t>laplace</a:t>
            </a:r>
            <a:r>
              <a:rPr lang="en-SG" baseline="0" dirty="0"/>
              <a:t> transform, s transform in </a:t>
            </a:r>
            <a:r>
              <a:rPr lang="en-SG" baseline="0" dirty="0" err="1"/>
              <a:t>analog</a:t>
            </a:r>
            <a:r>
              <a:rPr lang="en-SG" baseline="0" dirty="0"/>
              <a:t> signal.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138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If the discrete</a:t>
            </a:r>
            <a:r>
              <a:rPr lang="en-SG" baseline="0" dirty="0"/>
              <a:t> time domain involve sine and cosine terms, we can also used the z transform table where their transformation is shown on the right hand side.</a:t>
            </a:r>
          </a:p>
          <a:p>
            <a:endParaRPr lang="en-SG" baseline="0" dirty="0"/>
          </a:p>
          <a:p>
            <a:r>
              <a:rPr lang="en-SG" baseline="0" dirty="0"/>
              <a:t>Notice that the left side of the sequence involves u(n)  where u(n) will only have the value of 1 when n is equal to 0 or greater than 0. These sequence are also called positive time sequence.</a:t>
            </a:r>
          </a:p>
          <a:p>
            <a:endParaRPr lang="en-SG" baseline="0" dirty="0"/>
          </a:p>
          <a:p>
            <a:r>
              <a:rPr lang="en-SG" baseline="0" dirty="0"/>
              <a:t>Hence we can see that the summation starts from 0 to infinity instead from negative infinity.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2099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of convergence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the set of points in the complex plane for which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summation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 allows us to determine the inverse z</a:t>
            </a:r>
            <a:r>
              <a:rPr lang="en-GB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 uniquely.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Apparently, as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-transform is a power series with infinite terms, it may not converge for all the values of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consider the ROC of two basic types of signals : Causal and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anticausal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causal signal where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 starts from zero,  there are two cases, z =5 and z =0.2</a:t>
            </a: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z =5, the series converges to a fixed value,  1.11</a:t>
            </a: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z =0.2, it does not converge.</a:t>
            </a:r>
          </a:p>
          <a:p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7196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Hence we can</a:t>
            </a:r>
            <a:r>
              <a:rPr lang="en-SG" baseline="0" dirty="0"/>
              <a:t> see from the previous slide, there seems to be some region of convergent.</a:t>
            </a:r>
          </a:p>
          <a:p>
            <a:endParaRPr lang="en-SG" baseline="0" dirty="0"/>
          </a:p>
          <a:p>
            <a:r>
              <a:rPr lang="en-SG" baseline="0" dirty="0"/>
              <a:t>You will see the circle with radius 0.5, hence any regions outside the region of 0.5, the summation is a fixed value and within the circle it is non convergent, or divergent.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2241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Now</a:t>
            </a:r>
            <a:r>
              <a:rPr lang="en-SG" baseline="0" dirty="0"/>
              <a:t> we turn to our a </a:t>
            </a:r>
            <a:r>
              <a:rPr lang="en-SG" baseline="0" dirty="0" err="1"/>
              <a:t>noncausual</a:t>
            </a:r>
            <a:r>
              <a:rPr lang="en-SG" baseline="0" dirty="0"/>
              <a:t> signal which n takes the negative value. For detail, you can refer to the textbook.</a:t>
            </a:r>
          </a:p>
          <a:p>
            <a:endParaRPr lang="en-SG" baseline="0" dirty="0"/>
          </a:p>
          <a:p>
            <a:r>
              <a:rPr lang="en-SG" baseline="0" dirty="0"/>
              <a:t>For this course, we will not cover the </a:t>
            </a:r>
            <a:r>
              <a:rPr lang="en-SG" baseline="0" dirty="0" err="1"/>
              <a:t>noncausual</a:t>
            </a:r>
            <a:r>
              <a:rPr lang="en-SG" baseline="0" dirty="0"/>
              <a:t> signal.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6708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There are two very important properties of z transform</a:t>
            </a:r>
            <a:r>
              <a:rPr lang="en-SG" baseline="0" dirty="0"/>
              <a:t>. Linearity property and time shift property</a:t>
            </a:r>
          </a:p>
          <a:p>
            <a:endParaRPr lang="en-SG" baseline="0" dirty="0"/>
          </a:p>
          <a:p>
            <a:r>
              <a:rPr lang="en-SG" dirty="0"/>
              <a:t>We will apply these two properties in the following examples</a:t>
            </a:r>
          </a:p>
          <a:p>
            <a:endParaRPr lang="en-SG" baseline="0" dirty="0"/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take a unit impulse delta n and delay it by k samples, then the delayed version can be represented (in the z-domain) as z minus k.</a:t>
            </a:r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9648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are going to look at two examples for x1 and x2 and using the two properties to find out</a:t>
            </a:r>
            <a:r>
              <a:rPr lang="en-SG" baseline="0" dirty="0"/>
              <a:t> the z transform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797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For x1,</a:t>
            </a:r>
            <a:r>
              <a:rPr lang="en-SG" baseline="0" dirty="0"/>
              <a:t> we expand the summation of the casual discrete time signal starting from n=0</a:t>
            </a:r>
          </a:p>
          <a:p>
            <a:endParaRPr lang="en-SG" baseline="0" dirty="0"/>
          </a:p>
          <a:p>
            <a:r>
              <a:rPr lang="en-SG" baseline="0" dirty="0"/>
              <a:t>n = 1 means delayed by one unit time sample, in z domain , z to the power of minus one</a:t>
            </a:r>
          </a:p>
          <a:p>
            <a:endParaRPr lang="en-SG" baseline="0" dirty="0"/>
          </a:p>
          <a:p>
            <a:r>
              <a:rPr lang="en-SG" baseline="0" dirty="0"/>
              <a:t>n=3 means delayed by 3 unit time samples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1512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Here we</a:t>
            </a:r>
            <a:r>
              <a:rPr lang="en-SG" baseline="0" dirty="0"/>
              <a:t> to be careful that the power n minus 3 is the same as the unit function n minus 3 so that we can use the property of time shift of 3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8512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discrete-time signal,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is transformed to its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-domain,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by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-transform. The reverse process where a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-domain signal is converted back to its discrete-time form is called the inverse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-transform.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3 methods to do this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method using the z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 table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method using partial fractions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method using long division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6355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Here we try</a:t>
            </a:r>
            <a:r>
              <a:rPr lang="en-SG" baseline="0" dirty="0"/>
              <a:t> to convert the power of z to suit the z transform table. </a:t>
            </a:r>
          </a:p>
          <a:p>
            <a:endParaRPr lang="en-SG" baseline="0" dirty="0"/>
          </a:p>
          <a:p>
            <a:r>
              <a:rPr lang="en-SG" baseline="0" dirty="0"/>
              <a:t>In the next 2 examples, we will use partial fractions and also the z transform table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452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Chapter, it covers the following : </a:t>
            </a:r>
          </a:p>
          <a:p>
            <a:pPr eaLnBrk="1" hangingPunct="1"/>
            <a:r>
              <a:rPr lang="en-GB" dirty="0"/>
              <a:t>Definition</a:t>
            </a:r>
            <a:r>
              <a:rPr lang="en-GB" baseline="0" dirty="0"/>
              <a:t> of </a:t>
            </a:r>
            <a:r>
              <a:rPr lang="en-GB" dirty="0"/>
              <a:t> the z-transform and explain its properties.</a:t>
            </a:r>
          </a:p>
          <a:p>
            <a:pPr eaLnBrk="1" hangingPunct="1"/>
            <a:r>
              <a:rPr lang="en-GB" dirty="0"/>
              <a:t>how z-transform and inverse z-transform of common signals can be obtained using the standard z-transform table.</a:t>
            </a:r>
          </a:p>
          <a:p>
            <a:pPr eaLnBrk="1" hangingPunct="1"/>
            <a:r>
              <a:rPr lang="en-GB" dirty="0"/>
              <a:t>how the system function of a digital system is obtained. Through</a:t>
            </a:r>
            <a:r>
              <a:rPr lang="en-GB" baseline="0" dirty="0"/>
              <a:t> the</a:t>
            </a:r>
            <a:r>
              <a:rPr lang="en-GB" dirty="0"/>
              <a:t> use of z transform,</a:t>
            </a:r>
            <a:r>
              <a:rPr lang="en-GB" baseline="0" dirty="0"/>
              <a:t> a discrete-time system can be characterized by a discrete-time system function similar to continuous system function in an </a:t>
            </a:r>
            <a:r>
              <a:rPr lang="en-GB" baseline="0" dirty="0" err="1"/>
              <a:t>analog</a:t>
            </a:r>
            <a:r>
              <a:rPr lang="en-GB" baseline="0" dirty="0"/>
              <a:t> system</a:t>
            </a:r>
            <a:endParaRPr lang="en-GB" dirty="0"/>
          </a:p>
          <a:p>
            <a:pPr eaLnBrk="1" hangingPunct="1"/>
            <a:r>
              <a:rPr lang="en-GB" dirty="0"/>
              <a:t>how the frequency response of a digital system is obtained.</a:t>
            </a:r>
          </a:p>
          <a:p>
            <a:pPr eaLnBrk="1" hangingPunct="1"/>
            <a:r>
              <a:rPr lang="en-US" dirty="0"/>
              <a:t>How to determine the stability of a digital system.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2377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Think</a:t>
            </a:r>
            <a:r>
              <a:rPr lang="en-SG" baseline="0" dirty="0"/>
              <a:t> about how are you going to solve find the inverse z transform of H z</a:t>
            </a:r>
          </a:p>
          <a:p>
            <a:endParaRPr lang="en-SG" baseline="0" dirty="0"/>
          </a:p>
          <a:p>
            <a:r>
              <a:rPr lang="en-SG" baseline="0" dirty="0"/>
              <a:t>Let look at H1 for the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592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You will find that</a:t>
            </a:r>
            <a:r>
              <a:rPr lang="en-SG" baseline="0" dirty="0"/>
              <a:t> there is no expression in the z transform table that could have a match</a:t>
            </a:r>
          </a:p>
          <a:p>
            <a:endParaRPr lang="en-SG" baseline="0" dirty="0"/>
          </a:p>
          <a:p>
            <a:r>
              <a:rPr lang="en-SG" baseline="0" dirty="0"/>
              <a:t>The next step is convert to the power powers of z as shown in the next slide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596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After</a:t>
            </a:r>
            <a:r>
              <a:rPr lang="en-SG" baseline="0" dirty="0"/>
              <a:t> we convert the numerator and denominator in the positive power of z, we need to divide both side by z to form the expression given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8203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Our next step is find</a:t>
            </a:r>
            <a:r>
              <a:rPr lang="en-SG" baseline="0" dirty="0"/>
              <a:t> the A B and C according the steps.</a:t>
            </a:r>
          </a:p>
          <a:p>
            <a:endParaRPr lang="en-SG" baseline="0" dirty="0"/>
          </a:p>
          <a:p>
            <a:r>
              <a:rPr lang="en-SG" baseline="0" dirty="0"/>
              <a:t>To find A, remove z leaving only the factor z minus 2 and z minus 4 and substituting z = 0 to get  1 over 8</a:t>
            </a:r>
          </a:p>
          <a:p>
            <a:endParaRPr lang="en-SG" baseline="0" dirty="0"/>
          </a:p>
          <a:p>
            <a:r>
              <a:rPr lang="en-SG" baseline="0" dirty="0"/>
              <a:t>To find B, remove the factor z minus 2 and leave the other two factors z and z minus 4 and substituting z=2 to get  minus 7 over 4</a:t>
            </a:r>
          </a:p>
          <a:p>
            <a:endParaRPr lang="en-SG" baseline="0" dirty="0"/>
          </a:p>
          <a:p>
            <a:r>
              <a:rPr lang="en-SG" baseline="0" dirty="0"/>
              <a:t>To find C, remove the factor z minus 4 and leave the other two factors z and z minus 2 and substituting z=4 to get 13 over 8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5123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</a:t>
            </a:r>
            <a:r>
              <a:rPr lang="en-SG" baseline="0" dirty="0"/>
              <a:t> final step is to use the z transform table to get the individual discrete time sequence.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322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Using</a:t>
            </a:r>
            <a:r>
              <a:rPr lang="en-SG" baseline="0" dirty="0"/>
              <a:t> the z transform table, we work backward to obtain the discrete time sequence h(n)</a:t>
            </a:r>
          </a:p>
          <a:p>
            <a:endParaRPr lang="en-SG" baseline="0" dirty="0"/>
          </a:p>
          <a:p>
            <a:r>
              <a:rPr lang="en-SG" baseline="0" dirty="0"/>
              <a:t>Small cap h</a:t>
            </a:r>
          </a:p>
          <a:p>
            <a:endParaRPr lang="en-SG" baseline="0" dirty="0"/>
          </a:p>
          <a:p>
            <a:r>
              <a:rPr lang="en-SG" baseline="0" dirty="0"/>
              <a:t>You will have to be familiar with the steps explained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4155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</a:t>
            </a:r>
            <a:r>
              <a:rPr lang="en-SG" baseline="0" dirty="0"/>
              <a:t> find H2, if we use the above method, we will find that we can quite a complex denominator.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500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 this case, we will have to look cosine portion of the sequence and realize</a:t>
            </a:r>
            <a:r>
              <a:rPr lang="en-SG" baseline="0" dirty="0"/>
              <a:t> that the equivalent of the z transform has z to the power of minus 1 and minus 2. Furthermore we also notice that the coefficient of the denominator 1.6 is double of the numerator 0.8</a:t>
            </a:r>
          </a:p>
          <a:p>
            <a:endParaRPr lang="en-SG" baseline="0" dirty="0"/>
          </a:p>
          <a:p>
            <a:r>
              <a:rPr lang="en-SG" baseline="0" dirty="0"/>
              <a:t>Hence we try to see if the cosine omega zero = 0.8 can fit into the right side of the z transform.</a:t>
            </a:r>
          </a:p>
          <a:p>
            <a:endParaRPr lang="en-SG" baseline="0" dirty="0"/>
          </a:p>
          <a:p>
            <a:r>
              <a:rPr lang="en-SG" baseline="0" dirty="0"/>
              <a:t>And we fortunately obtain the equivalent of the discrete time sequence , cosine 0.6435 n u n</a:t>
            </a:r>
          </a:p>
          <a:p>
            <a:endParaRPr lang="en-SG" baseline="0" dirty="0"/>
          </a:p>
          <a:p>
            <a:r>
              <a:rPr lang="en-SG" baseline="0" dirty="0"/>
              <a:t>Note that omega zero is 0.6435 radian and not degree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9174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Most of</a:t>
            </a:r>
            <a:r>
              <a:rPr lang="en-SG" baseline="0" dirty="0"/>
              <a:t> the z transform involved only the quadratic equation or the z square</a:t>
            </a:r>
          </a:p>
          <a:p>
            <a:endParaRPr lang="en-SG" baseline="0" dirty="0"/>
          </a:p>
          <a:p>
            <a:r>
              <a:rPr lang="en-SG" baseline="0" dirty="0"/>
              <a:t>Here we see a more complicated equation involving z to the power of 3</a:t>
            </a:r>
          </a:p>
          <a:p>
            <a:endParaRPr lang="en-SG" baseline="0" dirty="0"/>
          </a:p>
          <a:p>
            <a:r>
              <a:rPr lang="en-SG" baseline="0" dirty="0"/>
              <a:t>This can be solved by the third method using long division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9706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SG" dirty="0"/>
              <a:t>It is good</a:t>
            </a:r>
            <a:r>
              <a:rPr lang="en-SG" baseline="0" dirty="0"/>
              <a:t> to start this method for both the number and denominator to have positive power. In the textbook, the author uses the negative power which is also acceptable.</a:t>
            </a:r>
          </a:p>
          <a:p>
            <a:endParaRPr lang="en-SG" baseline="0" dirty="0"/>
          </a:p>
          <a:p>
            <a:r>
              <a:rPr lang="en-SG" baseline="0" dirty="0"/>
              <a:t>By performing the normal long division and taking care of the power of z, we can work out a series of values for the number.</a:t>
            </a:r>
          </a:p>
          <a:p>
            <a:endParaRPr lang="en-SG" baseline="0" dirty="0"/>
          </a:p>
          <a:p>
            <a:r>
              <a:rPr lang="en-SG" baseline="0" dirty="0"/>
              <a:t>The series can be finite or infinite depending on the polynomial of the numerators and denominators</a:t>
            </a:r>
          </a:p>
          <a:p>
            <a:endParaRPr lang="en-SG" baseline="0" dirty="0"/>
          </a:p>
          <a:p>
            <a:r>
              <a:rPr lang="en-SG" baseline="0" dirty="0"/>
              <a:t>After getting the z transform of y z and we use the inverse z transform to get y n</a:t>
            </a:r>
          </a:p>
          <a:p>
            <a:endParaRPr lang="en-SG" baseline="0" dirty="0"/>
          </a:p>
          <a:p>
            <a:r>
              <a:rPr lang="en-SG" baseline="0" dirty="0"/>
              <a:t>This complete the 3 method of doing inverse z transform</a:t>
            </a:r>
          </a:p>
          <a:p>
            <a:endParaRPr lang="en-SG" baseline="0" dirty="0"/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F3BD202-879E-4825-BFBA-55DAE1E96A5D}" type="slidenum">
              <a:rPr lang="en-SG" sz="1200" baseline="0" smtClean="0">
                <a:latin typeface="Times New Roman" pitchFamily="18" charset="0"/>
              </a:rPr>
              <a:pPr eaLnBrk="1" hangingPunct="1"/>
              <a:t>29</a:t>
            </a:fld>
            <a:endParaRPr lang="en-SG" sz="1200" baseline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z transform</a:t>
            </a:r>
            <a:r>
              <a:rPr lang="en-SG" baseline="0" dirty="0"/>
              <a:t> is a very important mathematical tool in describing and analysing digital systems. </a:t>
            </a:r>
          </a:p>
          <a:p>
            <a:endParaRPr lang="en-SG" baseline="0" dirty="0"/>
          </a:p>
          <a:p>
            <a:r>
              <a:rPr lang="en-SG" baseline="0" dirty="0"/>
              <a:t>It can be thought as an operator Z to transform a sequence to a function.</a:t>
            </a:r>
          </a:p>
          <a:p>
            <a:endParaRPr lang="en-SG" baseline="0" dirty="0"/>
          </a:p>
          <a:p>
            <a:endParaRPr lang="en-SG" baseline="0" dirty="0"/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converts a discrete-time signal, x(n)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a sequence of real or complex numbers, into complex discrete frequency domain signal representation, capital X(n).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be considered as a discrete-time equivalent of the Laplace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is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nature.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mainly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 digital data.</a:t>
            </a: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spc="-25" dirty="0">
                <a:latin typeface="+mn-lt"/>
                <a:cs typeface="Calibri"/>
              </a:rPr>
              <a:t>Depending </a:t>
            </a:r>
            <a:r>
              <a:rPr lang="en-GB" sz="1200" spc="-10" dirty="0">
                <a:latin typeface="+mn-lt"/>
                <a:cs typeface="Calibri"/>
              </a:rPr>
              <a:t>on </a:t>
            </a:r>
            <a:r>
              <a:rPr lang="en-GB" sz="1200" spc="-25" dirty="0">
                <a:latin typeface="+mn-lt"/>
                <a:cs typeface="Calibri"/>
              </a:rPr>
              <a:t>what </a:t>
            </a:r>
            <a:r>
              <a:rPr lang="en-GB" sz="1200" spc="-20" dirty="0">
                <a:latin typeface="+mn-lt"/>
                <a:cs typeface="Calibri"/>
              </a:rPr>
              <a:t>you </a:t>
            </a:r>
            <a:r>
              <a:rPr lang="en-GB" sz="1200" spc="-25" dirty="0">
                <a:latin typeface="+mn-lt"/>
                <a:cs typeface="Calibri"/>
              </a:rPr>
              <a:t>want </a:t>
            </a:r>
            <a:r>
              <a:rPr lang="en-GB" sz="1200" spc="-15" dirty="0">
                <a:latin typeface="+mn-lt"/>
                <a:cs typeface="Calibri"/>
              </a:rPr>
              <a:t>to do with </a:t>
            </a:r>
            <a:r>
              <a:rPr lang="en-GB" sz="1200" spc="-20" dirty="0">
                <a:latin typeface="+mn-lt"/>
                <a:cs typeface="Calibri"/>
              </a:rPr>
              <a:t>the signal, processing </a:t>
            </a:r>
            <a:r>
              <a:rPr lang="en-GB" sz="1200" spc="-10" dirty="0">
                <a:latin typeface="+mn-lt"/>
                <a:cs typeface="Calibri"/>
              </a:rPr>
              <a:t>in  </a:t>
            </a:r>
            <a:r>
              <a:rPr lang="en-GB" sz="1200" spc="-20" dirty="0">
                <a:latin typeface="+mn-lt"/>
                <a:cs typeface="Calibri"/>
              </a:rPr>
              <a:t>one </a:t>
            </a:r>
            <a:r>
              <a:rPr lang="en-GB" sz="1200" spc="-10" dirty="0">
                <a:latin typeface="+mn-lt"/>
                <a:cs typeface="Calibri"/>
              </a:rPr>
              <a:t>of </a:t>
            </a:r>
            <a:r>
              <a:rPr lang="en-GB" sz="1200" spc="-20" dirty="0">
                <a:latin typeface="+mn-lt"/>
                <a:cs typeface="Calibri"/>
              </a:rPr>
              <a:t>the two domains </a:t>
            </a:r>
            <a:r>
              <a:rPr lang="en-GB" sz="1200" spc="-15" dirty="0">
                <a:latin typeface="+mn-lt"/>
                <a:cs typeface="Calibri"/>
              </a:rPr>
              <a:t>will </a:t>
            </a:r>
            <a:r>
              <a:rPr lang="en-GB" sz="1200" spc="-25" dirty="0">
                <a:latin typeface="+mn-lt"/>
                <a:cs typeface="Calibri"/>
              </a:rPr>
              <a:t>have advantages</a:t>
            </a:r>
            <a:r>
              <a:rPr lang="en-GB" sz="1200" spc="-20" dirty="0">
                <a:latin typeface="+mn-lt"/>
                <a:cs typeface="Calibri"/>
              </a:rPr>
              <a:t>. </a:t>
            </a:r>
            <a:r>
              <a:rPr lang="en-GB" sz="1200" dirty="0">
                <a:latin typeface="+mn-lt"/>
                <a:cs typeface="Calibri"/>
              </a:rPr>
              <a:t>A </a:t>
            </a:r>
            <a:r>
              <a:rPr lang="en-GB" sz="1200" spc="-20" dirty="0">
                <a:latin typeface="+mn-lt"/>
                <a:cs typeface="Calibri"/>
              </a:rPr>
              <a:t>good </a:t>
            </a:r>
            <a:r>
              <a:rPr lang="en-GB" sz="1200" spc="-25" dirty="0">
                <a:latin typeface="+mn-lt"/>
                <a:cs typeface="Calibri"/>
              </a:rPr>
              <a:t>example </a:t>
            </a:r>
            <a:r>
              <a:rPr lang="en-GB" sz="1200" spc="-5" dirty="0">
                <a:latin typeface="+mn-lt"/>
                <a:cs typeface="Calibri"/>
              </a:rPr>
              <a:t>is </a:t>
            </a:r>
            <a:r>
              <a:rPr lang="en-GB" sz="1200" spc="-20" dirty="0">
                <a:latin typeface="+mn-lt"/>
                <a:cs typeface="Calibri"/>
              </a:rPr>
              <a:t>when  </a:t>
            </a:r>
            <a:r>
              <a:rPr lang="en-GB" sz="1200" dirty="0">
                <a:latin typeface="+mn-lt"/>
                <a:cs typeface="Calibri"/>
              </a:rPr>
              <a:t>a </a:t>
            </a:r>
            <a:r>
              <a:rPr lang="en-GB" sz="1200" spc="-25" dirty="0">
                <a:latin typeface="+mn-lt"/>
                <a:cs typeface="Calibri"/>
              </a:rPr>
              <a:t>sinewave </a:t>
            </a:r>
            <a:r>
              <a:rPr lang="en-GB" sz="1200" spc="-5" dirty="0">
                <a:latin typeface="+mn-lt"/>
                <a:cs typeface="Calibri"/>
              </a:rPr>
              <a:t>is </a:t>
            </a:r>
            <a:r>
              <a:rPr lang="en-GB" sz="1200" spc="-25" dirty="0">
                <a:latin typeface="+mn-lt"/>
                <a:cs typeface="Calibri"/>
              </a:rPr>
              <a:t>corrupt </a:t>
            </a:r>
            <a:r>
              <a:rPr lang="en-GB" sz="1200" spc="-20" dirty="0">
                <a:latin typeface="+mn-lt"/>
                <a:cs typeface="Calibri"/>
              </a:rPr>
              <a:t>by </a:t>
            </a:r>
            <a:r>
              <a:rPr lang="en-GB" sz="1200" spc="-25" dirty="0">
                <a:latin typeface="+mn-lt"/>
                <a:cs typeface="Calibri"/>
              </a:rPr>
              <a:t>large </a:t>
            </a:r>
            <a:r>
              <a:rPr lang="en-GB" sz="1200" spc="-15" dirty="0">
                <a:latin typeface="+mn-lt"/>
                <a:cs typeface="Calibri"/>
              </a:rPr>
              <a:t>noise signal. </a:t>
            </a:r>
            <a:r>
              <a:rPr lang="en-GB" sz="1200" spc="-10" dirty="0">
                <a:latin typeface="+mn-lt"/>
                <a:cs typeface="Calibri"/>
              </a:rPr>
              <a:t>In </a:t>
            </a:r>
            <a:r>
              <a:rPr lang="en-GB" sz="1200" spc="-20" dirty="0">
                <a:latin typeface="+mn-lt"/>
                <a:cs typeface="Calibri"/>
              </a:rPr>
              <a:t>time-domain, </a:t>
            </a:r>
            <a:r>
              <a:rPr lang="en-GB" sz="1200" spc="-5" dirty="0">
                <a:latin typeface="+mn-lt"/>
                <a:cs typeface="Calibri"/>
              </a:rPr>
              <a:t>it </a:t>
            </a:r>
            <a:r>
              <a:rPr lang="en-GB" sz="1200" spc="-15" dirty="0">
                <a:latin typeface="+mn-lt"/>
                <a:cs typeface="Calibri"/>
              </a:rPr>
              <a:t>looks </a:t>
            </a:r>
            <a:r>
              <a:rPr lang="en-GB" sz="1200" dirty="0">
                <a:latin typeface="+mn-lt"/>
                <a:cs typeface="Calibri"/>
              </a:rPr>
              <a:t>a </a:t>
            </a:r>
            <a:r>
              <a:rPr lang="en-GB" sz="1200" spc="-15" dirty="0">
                <a:latin typeface="+mn-lt"/>
                <a:cs typeface="Calibri"/>
              </a:rPr>
              <a:t>mess. </a:t>
            </a:r>
            <a:r>
              <a:rPr lang="en-GB" sz="1200" spc="-10" dirty="0">
                <a:latin typeface="+mn-lt"/>
                <a:cs typeface="Calibri"/>
              </a:rPr>
              <a:t>In  </a:t>
            </a:r>
            <a:r>
              <a:rPr lang="en-GB" sz="1200" spc="-25" dirty="0">
                <a:latin typeface="+mn-lt"/>
                <a:cs typeface="Calibri"/>
              </a:rPr>
              <a:t>frequency-domain, </a:t>
            </a:r>
            <a:r>
              <a:rPr lang="en-GB" sz="1200" spc="-20" dirty="0">
                <a:latin typeface="+mn-lt"/>
                <a:cs typeface="Calibri"/>
              </a:rPr>
              <a:t>the </a:t>
            </a:r>
            <a:r>
              <a:rPr lang="en-GB" sz="1200" spc="-25" dirty="0">
                <a:latin typeface="+mn-lt"/>
                <a:cs typeface="Calibri"/>
              </a:rPr>
              <a:t>energy </a:t>
            </a:r>
            <a:r>
              <a:rPr lang="en-GB" sz="1200" spc="-5" dirty="0">
                <a:latin typeface="+mn-lt"/>
                <a:cs typeface="Calibri"/>
              </a:rPr>
              <a:t>is </a:t>
            </a:r>
            <a:r>
              <a:rPr lang="en-GB" sz="1200" spc="-20" dirty="0">
                <a:latin typeface="+mn-lt"/>
                <a:cs typeface="Calibri"/>
              </a:rPr>
              <a:t>spread over the </a:t>
            </a:r>
            <a:r>
              <a:rPr lang="en-GB" sz="1200" spc="-25" dirty="0">
                <a:latin typeface="+mn-lt"/>
                <a:cs typeface="Calibri"/>
              </a:rPr>
              <a:t>entire </a:t>
            </a:r>
            <a:r>
              <a:rPr lang="en-GB" sz="1200" spc="-20" dirty="0">
                <a:latin typeface="+mn-lt"/>
                <a:cs typeface="Calibri"/>
              </a:rPr>
              <a:t>spectrum and </a:t>
            </a:r>
            <a:r>
              <a:rPr lang="en-GB" sz="1200" spc="-30" dirty="0">
                <a:latin typeface="+mn-lt"/>
                <a:cs typeface="Calibri"/>
              </a:rPr>
              <a:t>therefore the  </a:t>
            </a:r>
            <a:r>
              <a:rPr lang="en-GB" sz="1200" spc="-25" dirty="0">
                <a:latin typeface="+mn-lt"/>
                <a:cs typeface="Calibri"/>
              </a:rPr>
              <a:t>sinewave </a:t>
            </a:r>
            <a:r>
              <a:rPr lang="en-GB" sz="1200" spc="-10" dirty="0">
                <a:latin typeface="+mn-lt"/>
                <a:cs typeface="Calibri"/>
              </a:rPr>
              <a:t>is </a:t>
            </a:r>
            <a:r>
              <a:rPr lang="en-GB" sz="1200" spc="-20" dirty="0">
                <a:latin typeface="+mn-lt"/>
                <a:cs typeface="Calibri"/>
              </a:rPr>
              <a:t>not </a:t>
            </a:r>
            <a:r>
              <a:rPr lang="en-GB" sz="1200" spc="-25" dirty="0">
                <a:latin typeface="+mn-lt"/>
                <a:cs typeface="Calibri"/>
              </a:rPr>
              <a:t>“masked” </a:t>
            </a:r>
            <a:r>
              <a:rPr lang="en-GB" sz="1200" spc="-20" dirty="0">
                <a:latin typeface="+mn-lt"/>
                <a:cs typeface="Calibri"/>
              </a:rPr>
              <a:t>by the</a:t>
            </a:r>
            <a:r>
              <a:rPr lang="en-GB" sz="1200" spc="-55" dirty="0">
                <a:latin typeface="+mn-lt"/>
                <a:cs typeface="Calibri"/>
              </a:rPr>
              <a:t> </a:t>
            </a:r>
            <a:r>
              <a:rPr lang="en-GB" sz="1200" spc="-15" dirty="0">
                <a:latin typeface="+mn-lt"/>
                <a:cs typeface="Calibri"/>
              </a:rPr>
              <a:t>noise</a:t>
            </a:r>
            <a:r>
              <a:rPr lang="en-GB" sz="1200" spc="-15" baseline="0" dirty="0">
                <a:latin typeface="+mn-lt"/>
                <a:cs typeface="Calibri"/>
              </a:rPr>
              <a:t> and we can use techniques in z domain to remove away the noise and signal intact.</a:t>
            </a:r>
          </a:p>
          <a:p>
            <a:endParaRPr lang="en-GB" sz="1200" b="0" i="0" kern="1200" spc="-15" baseline="0" dirty="0">
              <a:solidFill>
                <a:schemeClr val="tx1"/>
              </a:solidFill>
              <a:effectLst/>
              <a:latin typeface="+mn-lt"/>
              <a:ea typeface="+mn-ea"/>
              <a:cs typeface="Calibri"/>
            </a:endParaRPr>
          </a:p>
          <a:p>
            <a:r>
              <a:rPr lang="en-GB" sz="1200" b="0" i="0" kern="1200" spc="-15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Calibri"/>
              </a:rPr>
              <a:t>Hence it supports the techniques for digital filter design and frequency analysis of digital systems.</a:t>
            </a:r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bilateral (two sided) z-transform of a discrete time signal x(n) is given by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above expression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z is the complex variable, the summation taken from n from minus infinity to plus infinity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set of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for which this summation converges is called region of convergence (ROC in short) for the transform. Apparently, as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-transform is a power series with infinite terms, it may not converge for all the values of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SG" baseline="0" dirty="0"/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0475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ystem or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transfer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may be defined as the ratio of the output of the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to the input.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chapter 5, the system function is defined as h n and to get the output y n, h n will convolute with x 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n is the input or excitation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n is the output or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n is the impulse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z is the z transform of the impulse response of the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8368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System function H z describes the relationship between the output and the input of the system in the z-domain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and  follows similar to the </a:t>
            </a:r>
            <a:r>
              <a:rPr lang="en-GB" baseline="0" dirty="0" err="1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analog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form</a:t>
            </a:r>
            <a:endParaRPr lang="en-GB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484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If the</a:t>
            </a:r>
            <a:r>
              <a:rPr lang="en-SG" baseline="0" dirty="0"/>
              <a:t> input is unit impulse, the system function, Hz will become Y z as X z is 1 for z transform for unit impulse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1706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If</a:t>
            </a:r>
            <a:r>
              <a:rPr lang="en-SG" baseline="0" dirty="0"/>
              <a:t> the input is unit impulse, then H z or h n will be called as impulse response of the system</a:t>
            </a:r>
          </a:p>
          <a:p>
            <a:endParaRPr lang="en-SG" baseline="0" dirty="0"/>
          </a:p>
          <a:p>
            <a:r>
              <a:rPr lang="en-SG" baseline="0" dirty="0"/>
              <a:t>From the z domain, it is not hard to see that the z transform of delta n is one hence the H z is equal to Y z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0226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For</a:t>
            </a:r>
            <a:r>
              <a:rPr lang="en-SG" baseline="0" dirty="0"/>
              <a:t> an unit impulse input,  delta n, y n will become h n</a:t>
            </a:r>
          </a:p>
          <a:p>
            <a:endParaRPr lang="en-SG" baseline="0" dirty="0"/>
          </a:p>
          <a:p>
            <a:r>
              <a:rPr lang="en-SG" baseline="0" dirty="0"/>
              <a:t>Similar in z or digital domain capital y  z will become capital h z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7034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You can see that there are two</a:t>
            </a:r>
            <a:r>
              <a:rPr lang="en-SG" baseline="0" dirty="0"/>
              <a:t> networks cascaded in series </a:t>
            </a:r>
          </a:p>
          <a:p>
            <a:endParaRPr lang="en-SG" baseline="0" dirty="0"/>
          </a:p>
          <a:p>
            <a:r>
              <a:rPr lang="en-SG" baseline="0" dirty="0"/>
              <a:t>One feedforward with terms such as x n minus 1 and x n minus 2 and the other feedback with terms such as y n minus 1 and y n minus 2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0406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find out the z-transformed system</a:t>
            </a:r>
            <a:r>
              <a:rPr lang="en-SG" baseline="0" dirty="0"/>
              <a:t> function, we will write out the output y n and do the z transform for each of the elements</a:t>
            </a:r>
          </a:p>
          <a:p>
            <a:endParaRPr lang="en-SG" baseline="0" dirty="0"/>
          </a:p>
          <a:p>
            <a:r>
              <a:rPr lang="en-SG" baseline="0" dirty="0"/>
              <a:t>We can also use the time-shifting and linearity theorems for the z transformed X z and Y z</a:t>
            </a:r>
          </a:p>
          <a:p>
            <a:endParaRPr lang="en-SG" baseline="0" dirty="0"/>
          </a:p>
          <a:p>
            <a:r>
              <a:rPr lang="en-SG" baseline="0" dirty="0"/>
              <a:t>After that, we will group all the Y z and X z terms together to obtain H z</a:t>
            </a:r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3621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Given</a:t>
            </a:r>
            <a:r>
              <a:rPr lang="en-SG" baseline="0" dirty="0"/>
              <a:t> a digital network, we see that there is a feedback loop from y n through the one sample delay z minus 1</a:t>
            </a:r>
          </a:p>
          <a:p>
            <a:endParaRPr lang="en-SG" baseline="0" dirty="0"/>
          </a:p>
          <a:p>
            <a:r>
              <a:rPr lang="en-SG" baseline="0" dirty="0"/>
              <a:t>We want to find out the system function for case 1 when the input is a delta n or unit impulse and the second case when the input is unit step function</a:t>
            </a:r>
          </a:p>
          <a:p>
            <a:endParaRPr lang="en-SG" baseline="0" dirty="0"/>
          </a:p>
          <a:p>
            <a:r>
              <a:rPr lang="en-SG" baseline="0" dirty="0"/>
              <a:t>We will have to work out the value of the 15th sample of the output for n = 14</a:t>
            </a:r>
            <a:r>
              <a:rPr lang="en-SG" baseline="30000" dirty="0"/>
              <a:t>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65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It is not difficult to find out the different equation using the feedback loop</a:t>
            </a:r>
          </a:p>
          <a:p>
            <a:endParaRPr lang="en-SG" dirty="0"/>
          </a:p>
          <a:p>
            <a:r>
              <a:rPr lang="en-SG" dirty="0"/>
              <a:t>And</a:t>
            </a:r>
            <a:r>
              <a:rPr lang="en-SG" baseline="0" dirty="0"/>
              <a:t> use the iterative method to work out the value of y values from n= 0 to n = 14</a:t>
            </a:r>
          </a:p>
          <a:p>
            <a:endParaRPr lang="en-SG" baseline="0" dirty="0"/>
          </a:p>
          <a:p>
            <a:r>
              <a:rPr lang="en-SG" baseline="0" dirty="0"/>
              <a:t>A more productive method is to use the z transform method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403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Here we take the z transform of difference</a:t>
            </a:r>
            <a:r>
              <a:rPr lang="en-SG" baseline="0" dirty="0"/>
              <a:t> equation y n = x n + 0.5 y minus 1</a:t>
            </a:r>
          </a:p>
          <a:p>
            <a:endParaRPr lang="en-SG" baseline="0" dirty="0"/>
          </a:p>
          <a:p>
            <a:r>
              <a:rPr lang="en-SG" baseline="0" dirty="0"/>
              <a:t>The second step is to find the  z transform system function H z  </a:t>
            </a:r>
          </a:p>
          <a:p>
            <a:endParaRPr lang="en-SG" baseline="0" dirty="0"/>
          </a:p>
          <a:p>
            <a:r>
              <a:rPr lang="en-SG" baseline="0" dirty="0"/>
              <a:t>The third step substitute  X z as one to obtain Y z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797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Given</a:t>
            </a:r>
            <a:r>
              <a:rPr lang="en-SG" baseline="0" dirty="0"/>
              <a:t> an unit impulse function and using the definition of z transform and expanding out the series, the Z transform of x(n) is 1 which is X(z)</a:t>
            </a:r>
          </a:p>
          <a:p>
            <a:endParaRPr lang="en-SG" baseline="0" dirty="0"/>
          </a:p>
          <a:p>
            <a:r>
              <a:rPr lang="en-SG" baseline="0" dirty="0"/>
              <a:t>If you think carefully, you will realize that in the previous chapter when we do Fourier transform for an impulse function, it will a horizontal straight line in the frequency domain.</a:t>
            </a:r>
          </a:p>
          <a:p>
            <a:endParaRPr lang="en-SG" dirty="0"/>
          </a:p>
          <a:p>
            <a:r>
              <a:rPr lang="en-SG" dirty="0"/>
              <a:t>Here</a:t>
            </a:r>
            <a:r>
              <a:rPr lang="en-SG" baseline="0" dirty="0"/>
              <a:t> we can see that the z transform of an unit impulse function is 1, a straight line in the z domain similar to the </a:t>
            </a:r>
            <a:r>
              <a:rPr lang="en-SG" baseline="0" dirty="0" err="1"/>
              <a:t>laplace</a:t>
            </a:r>
            <a:r>
              <a:rPr lang="en-SG" baseline="0" dirty="0"/>
              <a:t> transformation,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7871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Usin</a:t>
            </a:r>
            <a:r>
              <a:rPr lang="en-SG" baseline="0" dirty="0"/>
              <a:t>g the z transform table, we can obtain y n as 0.5 to the power of n multiply by u n</a:t>
            </a:r>
          </a:p>
          <a:p>
            <a:endParaRPr lang="en-SG" baseline="0" dirty="0"/>
          </a:p>
          <a:p>
            <a:r>
              <a:rPr lang="en-SG" baseline="0" dirty="0"/>
              <a:t>Substituting n =14, we get the fifteen sample  as 6.1035  multiple by ten to the power of -5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1408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Similarly</a:t>
            </a:r>
            <a:r>
              <a:rPr lang="en-SG" baseline="0" dirty="0"/>
              <a:t> we can out the same step except that now the input is unit step function</a:t>
            </a:r>
          </a:p>
          <a:p>
            <a:endParaRPr lang="en-SG" baseline="0" dirty="0"/>
          </a:p>
          <a:p>
            <a:r>
              <a:rPr lang="en-SG" baseline="0" dirty="0"/>
              <a:t>Using the partial fraction method we work out the coefficients of A and B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1244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After getting Y z and using</a:t>
            </a:r>
            <a:r>
              <a:rPr lang="en-SG" baseline="0" dirty="0"/>
              <a:t> the z transform table, we can obtain the sequence y n</a:t>
            </a:r>
          </a:p>
          <a:p>
            <a:endParaRPr lang="en-SG" baseline="0" dirty="0"/>
          </a:p>
          <a:p>
            <a:r>
              <a:rPr lang="en-SG" baseline="0" dirty="0"/>
              <a:t>And then work out the fifteen coefficient  y 14 as almost 2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6294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More practice</a:t>
            </a:r>
            <a:r>
              <a:rPr lang="en-SG" baseline="0" dirty="0"/>
              <a:t> for the above H z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7642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Here H</a:t>
            </a:r>
            <a:r>
              <a:rPr lang="en-SG" baseline="0" dirty="0"/>
              <a:t> z can be inverse transformed to h n using the z transform table to obtain h n</a:t>
            </a:r>
          </a:p>
          <a:p>
            <a:endParaRPr lang="en-SG" baseline="0" dirty="0"/>
          </a:p>
          <a:p>
            <a:r>
              <a:rPr lang="en-SG" baseline="0" dirty="0"/>
              <a:t>We can see that h n as a discrete cosine function</a:t>
            </a:r>
          </a:p>
          <a:p>
            <a:endParaRPr lang="en-SG" baseline="0" dirty="0"/>
          </a:p>
          <a:p>
            <a:r>
              <a:rPr lang="en-SG" baseline="0" dirty="0"/>
              <a:t>Note that omega not  is 0.6435 radian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1414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obtain</a:t>
            </a:r>
            <a:r>
              <a:rPr lang="en-SG" baseline="0" dirty="0"/>
              <a:t> the difference equation, y n we need to cross multiple to get Y z and X z and arrange y n as the object</a:t>
            </a:r>
          </a:p>
          <a:p>
            <a:endParaRPr lang="en-SG" baseline="0" dirty="0"/>
          </a:p>
          <a:p>
            <a:r>
              <a:rPr lang="en-SG" baseline="0" dirty="0"/>
              <a:t>Here Y n is equal to x n minus 0.8 x n minus 1 plus 1.6  y n minus 1 and – y n minus 2</a:t>
            </a:r>
          </a:p>
          <a:p>
            <a:endParaRPr lang="en-SG" baseline="0" dirty="0"/>
          </a:p>
          <a:p>
            <a:r>
              <a:rPr lang="en-SG" baseline="0" dirty="0"/>
              <a:t>Through observation of the difference equation, you will notice that there are both feedforward portion involving x n minus 1 and feedback loop y n minus 1 and y n minus 2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57564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</a:t>
            </a:r>
            <a:r>
              <a:rPr lang="en-SG" baseline="0" dirty="0"/>
              <a:t> above digital network looks complex.</a:t>
            </a:r>
          </a:p>
          <a:p>
            <a:endParaRPr lang="en-SG" baseline="0" dirty="0"/>
          </a:p>
          <a:p>
            <a:r>
              <a:rPr lang="en-SG" baseline="0" dirty="0"/>
              <a:t>We can simplify by adding another term t n in between the input and output nodes.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980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At both the input and output nodes,</a:t>
            </a:r>
            <a:r>
              <a:rPr lang="en-SG" baseline="0" dirty="0"/>
              <a:t> we can write out their difference equation quite readily</a:t>
            </a:r>
          </a:p>
          <a:p>
            <a:endParaRPr lang="en-SG" baseline="0" dirty="0"/>
          </a:p>
          <a:p>
            <a:endParaRPr lang="en-SG" baseline="0" dirty="0"/>
          </a:p>
          <a:p>
            <a:r>
              <a:rPr lang="en-SG" baseline="0" dirty="0"/>
              <a:t>By taking the z transform of both equations, we obtained the z transformed equation for both nodes’ equations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14438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Since H z is Y z over X z, we obtain</a:t>
            </a:r>
            <a:r>
              <a:rPr lang="en-SG" baseline="0" dirty="0"/>
              <a:t> the system equation.</a:t>
            </a:r>
          </a:p>
          <a:p>
            <a:endParaRPr lang="en-SG" dirty="0"/>
          </a:p>
          <a:p>
            <a:r>
              <a:rPr lang="en-SG" dirty="0"/>
              <a:t>By taking the inverse</a:t>
            </a:r>
            <a:r>
              <a:rPr lang="en-SG" baseline="0" dirty="0"/>
              <a:t> z transform, we get 2 x n – 2 x n minus 1 – y n minus 1</a:t>
            </a:r>
          </a:p>
          <a:p>
            <a:endParaRPr lang="en-SG" baseline="0" dirty="0"/>
          </a:p>
          <a:p>
            <a:r>
              <a:rPr lang="en-SG" baseline="0" dirty="0"/>
              <a:t>This is to be expected for y n minus 1 as there is a feedback to the input nodes by  t  n minus 1</a:t>
            </a:r>
          </a:p>
          <a:p>
            <a:endParaRPr lang="en-SG" baseline="0" dirty="0"/>
          </a:p>
          <a:p>
            <a:r>
              <a:rPr lang="en-SG" baseline="0" dirty="0"/>
              <a:t>This completes the single system transform function. What happen when two systems are cascaded or connected in series and parallel like resistors circuit?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87453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 the above, we see two cascaded</a:t>
            </a:r>
            <a:r>
              <a:rPr lang="en-SG" baseline="0" dirty="0"/>
              <a:t> systems, connected in series in part a and connected in parallel in part b</a:t>
            </a:r>
          </a:p>
          <a:p>
            <a:r>
              <a:rPr lang="en-SG" baseline="0" dirty="0"/>
              <a:t>For series connection,</a:t>
            </a:r>
          </a:p>
          <a:p>
            <a:endParaRPr lang="en-SG" baseline="0" dirty="0"/>
          </a:p>
          <a:p>
            <a:r>
              <a:rPr lang="en-SG" baseline="0" dirty="0"/>
              <a:t>To find the overall or total system function, you will just need to multiply all the individual H z</a:t>
            </a:r>
          </a:p>
          <a:p>
            <a:endParaRPr lang="en-SG" baseline="0" dirty="0"/>
          </a:p>
          <a:p>
            <a:r>
              <a:rPr lang="en-SG" baseline="0" dirty="0"/>
              <a:t>In time domain, it is done through convolution</a:t>
            </a:r>
          </a:p>
          <a:p>
            <a:endParaRPr lang="en-SG" baseline="0" dirty="0"/>
          </a:p>
          <a:p>
            <a:r>
              <a:rPr lang="en-SG" baseline="0" dirty="0"/>
              <a:t>To find the overall or total system function for parallel cascaded system, you will need to add them up. We will show an example how this is being done.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083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Here</a:t>
            </a:r>
            <a:r>
              <a:rPr lang="en-SG" baseline="0" dirty="0"/>
              <a:t> we have a discrete time signal, x(n) with values x(0)=1 for n =0, x(1) =-3  for n=1, x(2) = 4 for n=2 and x(3) = 2 for n=3</a:t>
            </a:r>
          </a:p>
          <a:p>
            <a:r>
              <a:rPr lang="en-SG" baseline="0" dirty="0"/>
              <a:t>Substituting the values into the formulate, we obtain capital X(n) the z transform of the discrete time signal, x(n)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6669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Above</a:t>
            </a:r>
            <a:r>
              <a:rPr lang="en-SG" baseline="0" dirty="0"/>
              <a:t> are two systems functions, H1 and H2</a:t>
            </a:r>
          </a:p>
          <a:p>
            <a:endParaRPr lang="en-SG" baseline="0" dirty="0"/>
          </a:p>
          <a:p>
            <a:r>
              <a:rPr lang="en-SG" baseline="0" dirty="0"/>
              <a:t>For series connection, we need to multiply both</a:t>
            </a:r>
          </a:p>
          <a:p>
            <a:endParaRPr lang="en-SG" baseline="0" dirty="0"/>
          </a:p>
          <a:p>
            <a:r>
              <a:rPr lang="en-SG" baseline="0" dirty="0"/>
              <a:t>For parallel connection,  H1 and H2 are just added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56205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Here we can see two</a:t>
            </a:r>
            <a:r>
              <a:rPr lang="en-SG" baseline="0" dirty="0"/>
              <a:t> subsystems, h1(n) and h2(n) connected in series or cascaded in series.</a:t>
            </a:r>
          </a:p>
          <a:p>
            <a:r>
              <a:rPr lang="en-SG" baseline="0" dirty="0"/>
              <a:t>Two of them are feedback systems with y n minus 2 and 0.5</a:t>
            </a:r>
          </a:p>
          <a:p>
            <a:r>
              <a:rPr lang="en-SG" baseline="0" dirty="0"/>
              <a:t>It has a single delay unit delay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3805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There</a:t>
            </a:r>
            <a:r>
              <a:rPr lang="en-SG" baseline="0" dirty="0"/>
              <a:t> are two way that we can go about doing it.</a:t>
            </a:r>
          </a:p>
          <a:p>
            <a:endParaRPr lang="en-SG" baseline="0" dirty="0"/>
          </a:p>
          <a:p>
            <a:r>
              <a:rPr lang="en-SG" baseline="0" dirty="0"/>
              <a:t>The first method is a little more complex  where there is a intermediate t n </a:t>
            </a:r>
          </a:p>
          <a:p>
            <a:r>
              <a:rPr lang="en-SG" baseline="0" dirty="0"/>
              <a:t>T n is the output of h1 system and input of  h2 system</a:t>
            </a:r>
          </a:p>
          <a:p>
            <a:endParaRPr lang="en-SG" baseline="0" dirty="0"/>
          </a:p>
          <a:p>
            <a:r>
              <a:rPr lang="en-SG" baseline="0" dirty="0"/>
              <a:t>First write out the difference equation for h1 and h2 then multiply to get cancel T z to H s the cascaded series system.</a:t>
            </a:r>
          </a:p>
          <a:p>
            <a:endParaRPr lang="en-SG" baseline="0" dirty="0"/>
          </a:p>
          <a:p>
            <a:r>
              <a:rPr lang="en-SG" baseline="0" dirty="0"/>
              <a:t>Another way we you can get work out the z transform of each system separately H 1 and H 2 z and multiply them.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05421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input</a:t>
            </a:r>
            <a:r>
              <a:rPr lang="en-SG" baseline="0" dirty="0"/>
              <a:t> is a sinusoidal input with V1 peak to peak with frequency f0</a:t>
            </a:r>
          </a:p>
          <a:p>
            <a:endParaRPr lang="en-SG" baseline="0" dirty="0"/>
          </a:p>
          <a:p>
            <a:r>
              <a:rPr lang="en-SG" baseline="0" dirty="0"/>
              <a:t>The output will have no frequency change except amplitude or magnitude change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32558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Now</a:t>
            </a:r>
            <a:r>
              <a:rPr lang="en-SG" baseline="0" dirty="0"/>
              <a:t> we turn out attention to Frequency response of a system. </a:t>
            </a:r>
          </a:p>
          <a:p>
            <a:endParaRPr lang="en-SG" baseline="0" dirty="0"/>
          </a:p>
          <a:p>
            <a:r>
              <a:rPr lang="en-SG" baseline="0" dirty="0"/>
              <a:t>Rather it should be term as frequency response analysis </a:t>
            </a:r>
          </a:p>
          <a:p>
            <a:endParaRPr lang="en-SG" baseline="0" dirty="0"/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 response analysis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technique whereby a sinusoidal test signal is used to measure points on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 response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system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magnitude and phase of the output y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in fact related to the system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transfer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h at 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of the input sinusoid.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examining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magnitude and phase changes at the output with respect to the input, we can deduce the characteristic of the system.</a:t>
            </a: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earlier studies, we have come across system that behave like a low pass filter, high pass filter or even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bandstop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2831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Hence the input is varied</a:t>
            </a:r>
            <a:r>
              <a:rPr lang="en-SG" baseline="0" dirty="0"/>
              <a:t> for different frequencies and observing the output changes for both the magnitude and phase</a:t>
            </a:r>
          </a:p>
          <a:p>
            <a:endParaRPr lang="en-SG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Therefore, it is important to know the magnitude and phase behaviour of the system at each frequency.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This phenomenon is commonly referred as</a:t>
            </a:r>
            <a:r>
              <a:rPr lang="en-GB" dirty="0"/>
              <a:t>   </a:t>
            </a:r>
            <a:r>
              <a:rPr lang="en-GB" dirty="0">
                <a:solidFill>
                  <a:srgbClr val="FF0066"/>
                </a:solidFill>
              </a:rPr>
              <a:t>frequency response of </a:t>
            </a:r>
            <a:r>
              <a:rPr lang="en-GB" dirty="0">
                <a:solidFill>
                  <a:srgbClr val="FF0000"/>
                </a:solidFill>
              </a:rPr>
              <a:t>systems.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4088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 a typical</a:t>
            </a:r>
            <a:r>
              <a:rPr lang="en-SG" baseline="0" dirty="0"/>
              <a:t> lab setup for hardware measurement of the frequency response of a system.</a:t>
            </a:r>
          </a:p>
          <a:p>
            <a:endParaRPr lang="en-SG" baseline="0" dirty="0"/>
          </a:p>
          <a:p>
            <a:r>
              <a:rPr lang="en-SG" baseline="0" dirty="0"/>
              <a:t>The input is generally carried out using a signal generator where a fixed magnitude of a signal with a set of different frequencies are injected in the digital system. </a:t>
            </a:r>
          </a:p>
          <a:p>
            <a:endParaRPr lang="en-SG" baseline="0" dirty="0"/>
          </a:p>
          <a:p>
            <a:r>
              <a:rPr lang="en-SG" baseline="0" dirty="0"/>
              <a:t>The output of the digital system is them measured using an oscilloscope which will be able to measure both the magnitude and phase change.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24216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Here is an</a:t>
            </a:r>
            <a:r>
              <a:rPr lang="en-SG" baseline="0" dirty="0"/>
              <a:t> example of the output response of the system.</a:t>
            </a:r>
          </a:p>
          <a:p>
            <a:endParaRPr lang="en-SG" baseline="0" dirty="0"/>
          </a:p>
          <a:p>
            <a:r>
              <a:rPr lang="en-SG" baseline="0" dirty="0"/>
              <a:t>For the magnitude, you can see that frequency ZERO, the amplitude is 2 as frequency is increased, the magnitude drops</a:t>
            </a:r>
          </a:p>
          <a:p>
            <a:endParaRPr lang="en-SG" baseline="0" dirty="0"/>
          </a:p>
          <a:p>
            <a:r>
              <a:rPr lang="en-SG" baseline="0" dirty="0"/>
              <a:t>For the phase, as frequency increases, the phase change is not linear.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5357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can carry</a:t>
            </a:r>
            <a:r>
              <a:rPr lang="en-SG" baseline="0" dirty="0"/>
              <a:t> out the frequency response analysis using the experimental or the analytical method.</a:t>
            </a:r>
          </a:p>
          <a:p>
            <a:endParaRPr lang="en-SG" baseline="0" dirty="0"/>
          </a:p>
          <a:p>
            <a:r>
              <a:rPr lang="en-SG" baseline="0" dirty="0"/>
              <a:t>For the experimental method, we will employ some hardware equipment such as signal generator, oscilloscopes and some cables to connect up the system</a:t>
            </a:r>
          </a:p>
          <a:p>
            <a:endParaRPr lang="en-SG" baseline="0" dirty="0"/>
          </a:p>
          <a:p>
            <a:r>
              <a:rPr lang="en-SG" baseline="0" dirty="0"/>
              <a:t>For analytical method, we can use paper and pen to calculate or using some software simulation tools such as </a:t>
            </a:r>
            <a:r>
              <a:rPr lang="en-SG" baseline="0" dirty="0" err="1"/>
              <a:t>Matlab</a:t>
            </a:r>
            <a:r>
              <a:rPr lang="en-SG" baseline="0" dirty="0"/>
              <a:t> to assist us in finding out the frequency response of the system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72245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have learned</a:t>
            </a:r>
            <a:r>
              <a:rPr lang="en-SG" baseline="0" dirty="0"/>
              <a:t> the discrete time representation of the signal, x n in the time domain</a:t>
            </a:r>
          </a:p>
          <a:p>
            <a:endParaRPr lang="en-SG" baseline="0" dirty="0"/>
          </a:p>
          <a:p>
            <a:r>
              <a:rPr lang="en-SG" baseline="0" dirty="0"/>
              <a:t>We have also learned the z transformation of the discrete time signal into the frequency representation</a:t>
            </a:r>
          </a:p>
          <a:p>
            <a:endParaRPr lang="en-SG" baseline="0" dirty="0"/>
          </a:p>
          <a:p>
            <a:r>
              <a:rPr lang="en-SG" baseline="0" dirty="0"/>
              <a:t>Now we will discuss how these two are connected.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134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Now we turn our attention to unit step</a:t>
            </a:r>
            <a:r>
              <a:rPr lang="en-SG" baseline="0" dirty="0"/>
              <a:t> function u(n)</a:t>
            </a:r>
          </a:p>
          <a:p>
            <a:endParaRPr lang="en-SG" baseline="0" dirty="0"/>
          </a:p>
          <a:p>
            <a:r>
              <a:rPr lang="en-SG" baseline="0" dirty="0"/>
              <a:t>We expand the summation series from minus infinity to plus infinity, we can the z transformation of u(n) as 1 over 1 minus z to the power of -1 through binomial theorem.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6966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Fourier transform</a:t>
            </a:r>
            <a:r>
              <a:rPr lang="en-SG" baseline="0" dirty="0"/>
              <a:t> is used to transform the </a:t>
            </a:r>
            <a:r>
              <a:rPr lang="en-SG" baseline="0" dirty="0" err="1"/>
              <a:t>analog</a:t>
            </a:r>
            <a:r>
              <a:rPr lang="en-SG" baseline="0" dirty="0"/>
              <a:t> time signal x t into the F omega </a:t>
            </a:r>
          </a:p>
          <a:p>
            <a:endParaRPr lang="en-SG" baseline="0" dirty="0"/>
          </a:p>
          <a:p>
            <a:r>
              <a:rPr lang="en-SG" baseline="0" dirty="0"/>
              <a:t>We call that continuous time Fourier transform CTFT because the input signal is continuous signal x t </a:t>
            </a:r>
          </a:p>
          <a:p>
            <a:endParaRPr lang="en-SG" baseline="0" dirty="0"/>
          </a:p>
          <a:p>
            <a:r>
              <a:rPr lang="en-SG" baseline="0" dirty="0"/>
              <a:t>We are concerned for casual signal where t is greater than 0</a:t>
            </a:r>
          </a:p>
          <a:p>
            <a:endParaRPr lang="en-SG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signal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t 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sampled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 f s to yield a number sequence x n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continuous time t is replaced by discrete value of t called n T s where T s is the sampling interval and f s is the sampling frequency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s is 1 over f 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signal is now discrete and we perform the Fourier transform we call that discrete time Fourier transform DTFT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close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between Z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If we replace the complex variable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e –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jω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reduced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Fourier transform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6324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close relationship between Z transform and Fourier transform. If we replace the complex variable z by e to the power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j omega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z transform is reduced to Fourier transform.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65796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Frequency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world, a signal frequency f is measured in hertz  or cycles per second. But the digital system often uses a digital frequency, which is the ratio between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 and the sampling frequency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we termed it as normalized angular frequency omega.</a:t>
            </a: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digital frequency is known as the normalized frequency and is measured in cycles per sample.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normalized frequency ranges from 0.0 to 1.0, which corresponds to a real frequency range of 0 to the sampling frequency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GB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 normalised frequency of 1 represents your sampling frequency or angular frequency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2 pi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0.5 represents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frequency.</a:t>
            </a: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we have the X omega the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 of 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 x(n) and X z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 of sequence x</a:t>
            </a:r>
            <a:r>
              <a:rPr lang="en-SG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</a:t>
            </a:r>
          </a:p>
          <a:p>
            <a:endParaRPr lang="en-SG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08964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normalized angular frequency with sampling frequency,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GB" sz="120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normalized to unity. The unit for normalized angular frequency is radians. We always use normalized angular frequency, omega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frequency analysis of discrete-time systems or signals.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0852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z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 system function H z is given 1 over 1 minus 0.5  z to the power of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Substitute z by e to the power of j omega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obtain </a:t>
            </a:r>
            <a:r>
              <a:rPr lang="en-GB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transform of h n</a:t>
            </a: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69389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Use Euler’s formula, we are able</a:t>
            </a:r>
            <a:r>
              <a:rPr lang="en-SG" baseline="0" dirty="0"/>
              <a:t> to obtain the real term and the imaginary term j</a:t>
            </a:r>
          </a:p>
          <a:p>
            <a:r>
              <a:rPr lang="en-SG" baseline="0" dirty="0"/>
              <a:t>The real term for the denominator is a, 1 minus 0.5 cosine omega and the imaginary term b = 0.5 sine omega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80523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We can reorganise this equation by multiplying numerator and denominator with the complex conjugate</a:t>
            </a:r>
          </a:p>
          <a:p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And we are able to obtain both the magnitude, system’s gain and the system’ phase expression.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32399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Substituting</a:t>
            </a:r>
            <a:r>
              <a:rPr lang="en-SG" baseline="0" dirty="0"/>
              <a:t> omega from 0 0.25 omega 0.5 omega </a:t>
            </a:r>
            <a:r>
              <a:rPr lang="en-SG" baseline="0" dirty="0" err="1"/>
              <a:t>etc</a:t>
            </a:r>
            <a:r>
              <a:rPr lang="en-SG" baseline="0" dirty="0"/>
              <a:t> we obtain the values of the system’s magnitude and phase for the different omegas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14598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</a:t>
            </a:r>
            <a:r>
              <a:rPr lang="en-SG" baseline="0" dirty="0"/>
              <a:t> observe that it has a low pass filter characteristic from omega from 0 to pi radian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50133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digital network describes a digital filter.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use those technique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we have learnt to analyse this digital network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5648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Another example of exponential function, a to the n</a:t>
            </a:r>
            <a:r>
              <a:rPr lang="en-SG" baseline="0" dirty="0"/>
              <a:t> multiply by u(n)</a:t>
            </a:r>
          </a:p>
          <a:p>
            <a:endParaRPr lang="en-SG" baseline="0" dirty="0"/>
          </a:p>
          <a:p>
            <a:r>
              <a:rPr lang="en-SG" baseline="0" dirty="0"/>
              <a:t>In this example a is less than 1 and you can see the  exponential curve declining</a:t>
            </a:r>
          </a:p>
          <a:p>
            <a:endParaRPr lang="en-SG" baseline="0" dirty="0"/>
          </a:p>
          <a:p>
            <a:r>
              <a:rPr lang="en-SG" baseline="0" dirty="0"/>
              <a:t>Similarly using the binomial theorem, we obtain the z transformation of  the discrete time signal x(n)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73320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First</a:t>
            </a:r>
            <a:r>
              <a:rPr lang="en-SG" baseline="0" dirty="0"/>
              <a:t> step, write out the difference equation</a:t>
            </a:r>
          </a:p>
          <a:p>
            <a:endParaRPr lang="en-SG" baseline="0" dirty="0"/>
          </a:p>
          <a:p>
            <a:r>
              <a:rPr lang="en-SG" baseline="0" dirty="0"/>
              <a:t>Second step, take the z transform</a:t>
            </a:r>
          </a:p>
          <a:p>
            <a:endParaRPr lang="en-SG" baseline="0" dirty="0"/>
          </a:p>
          <a:p>
            <a:r>
              <a:rPr lang="en-SG" baseline="0" dirty="0"/>
              <a:t>Third step, find the z transform of the system, H z  as Y z over X z</a:t>
            </a:r>
          </a:p>
          <a:p>
            <a:endParaRPr lang="en-SG" baseline="0" dirty="0"/>
          </a:p>
          <a:p>
            <a:r>
              <a:rPr lang="en-SG" baseline="0" dirty="0"/>
              <a:t>Four step, find the inverse z transform to obtain h n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38314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Replace</a:t>
            </a:r>
            <a:r>
              <a:rPr lang="en-SG" baseline="0" dirty="0"/>
              <a:t> z by e exponent j omega to obtain the Fourier transform and arrange the real and imaginary terms</a:t>
            </a:r>
          </a:p>
          <a:p>
            <a:endParaRPr lang="en-SG" baseline="0" dirty="0"/>
          </a:p>
          <a:p>
            <a:r>
              <a:rPr lang="en-SG" baseline="0" dirty="0"/>
              <a:t>To find the magnitude H we need to find the square root of the square of the real and imaginary terms</a:t>
            </a:r>
          </a:p>
          <a:p>
            <a:endParaRPr lang="en-SG" baseline="0" dirty="0"/>
          </a:p>
          <a:p>
            <a:r>
              <a:rPr lang="en-SG" baseline="0" dirty="0"/>
              <a:t>And phase arc tangent of y over x</a:t>
            </a:r>
          </a:p>
          <a:p>
            <a:endParaRPr lang="en-SG" baseline="0" dirty="0"/>
          </a:p>
          <a:p>
            <a:endParaRPr lang="en-SG" baseline="0" dirty="0"/>
          </a:p>
          <a:p>
            <a:endParaRPr lang="en-S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15403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By</a:t>
            </a:r>
            <a:r>
              <a:rPr lang="en-SG" baseline="0" dirty="0"/>
              <a:t> working out the values for the individual magnitude, we can see that the graph shows a high pass filter characteristic</a:t>
            </a:r>
          </a:p>
          <a:p>
            <a:endParaRPr lang="en-SG" baseline="0" dirty="0"/>
          </a:p>
          <a:p>
            <a:r>
              <a:rPr lang="en-SG" baseline="0" dirty="0"/>
              <a:t>You will have noticed that the previous example with the reciprocal shows a low pass filter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1284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calculate the gain</a:t>
            </a:r>
            <a:r>
              <a:rPr lang="en-SG" baseline="0" dirty="0"/>
              <a:t> at a specific frequency, you will have to calculate the value of the normalized angular frequency and substitute into H omega</a:t>
            </a:r>
          </a:p>
          <a:p>
            <a:endParaRPr lang="en-SG" baseline="0" dirty="0"/>
          </a:p>
          <a:p>
            <a:r>
              <a:rPr lang="en-SG" baseline="0" dirty="0"/>
              <a:t>For half the sampling frequency, it is 0.7071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86368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Important points to note is that is the</a:t>
            </a:r>
            <a:r>
              <a:rPr lang="en-SG" baseline="0" dirty="0"/>
              <a:t> sampling frequency is 10 kHz, a 5kHz will be half the sampling frequency and it will be indicated as normalized angular frequency pi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5061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Notice</a:t>
            </a:r>
            <a:r>
              <a:rPr lang="en-SG" baseline="0" dirty="0"/>
              <a:t> that the magnitude spectrum is symmetrical along the axis pi which means it is an even function similar to cosine function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03189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spectrum</a:t>
            </a:r>
            <a:r>
              <a:rPr lang="en-SG" baseline="0" dirty="0"/>
              <a:t> also duplicates every 2 pi radians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408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 find</a:t>
            </a:r>
            <a:r>
              <a:rPr lang="en-SG" baseline="0" dirty="0"/>
              <a:t> the characteristic of the filter, we observe the shape from 0 to pi radian range.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71099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34D48D5-A964-452D-8512-E1AA72EF512D}" type="slidenum">
              <a:rPr lang="en-GB" sz="1200" baseline="0" smtClean="0">
                <a:latin typeface="Times New Roman" pitchFamily="18" charset="0"/>
              </a:rPr>
              <a:pPr eaLnBrk="1" hangingPunct="1"/>
              <a:t>78</a:t>
            </a:fld>
            <a:endParaRPr lang="en-GB" sz="1200" baseline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Next we turn our</a:t>
            </a:r>
            <a:r>
              <a:rPr lang="en-US" baseline="0" dirty="0"/>
              <a:t> attention to when the system h n is stable or not.</a:t>
            </a:r>
          </a:p>
          <a:p>
            <a:pPr eaLnBrk="1" hangingPunct="1"/>
            <a:endParaRPr lang="en-US" baseline="0" dirty="0"/>
          </a:p>
          <a:p>
            <a:pPr eaLnBrk="1" hangingPunct="1"/>
            <a:r>
              <a:rPr lang="en-US" baseline="0" dirty="0"/>
              <a:t>One way is to observe when the magnitude of the sequence h n decreases when n increase. If it does, the system is 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103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 simple diagram to illustrate</a:t>
            </a:r>
            <a:r>
              <a:rPr lang="en-SG" baseline="0" dirty="0"/>
              <a:t> the concept of system stability</a:t>
            </a:r>
          </a:p>
          <a:p>
            <a:endParaRPr lang="en-SG" baseline="0" dirty="0"/>
          </a:p>
          <a:p>
            <a:r>
              <a:rPr lang="en-SG" baseline="0" dirty="0"/>
              <a:t>For case A, h n values decrease as n increase hence it is stable</a:t>
            </a:r>
          </a:p>
          <a:p>
            <a:endParaRPr lang="en-SG" baseline="0" dirty="0"/>
          </a:p>
          <a:p>
            <a:r>
              <a:rPr lang="en-SG" baseline="0" dirty="0"/>
              <a:t>For case B, h n oscillates between 2 values hence the system is marginally stable as it neither increases or decreases</a:t>
            </a:r>
          </a:p>
          <a:p>
            <a:endParaRPr lang="en-SG" baseline="0" dirty="0"/>
          </a:p>
          <a:p>
            <a:r>
              <a:rPr lang="en-SG" baseline="0" dirty="0"/>
              <a:t>For case C, h n values increase hence the digital system is unstable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79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81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Using the definition of z transformation</a:t>
            </a:r>
            <a:r>
              <a:rPr lang="en-SG" baseline="0" dirty="0"/>
              <a:t> , we can work out the z transform of the discrete signals.</a:t>
            </a:r>
          </a:p>
          <a:p>
            <a:endParaRPr lang="en-SG" baseline="0" dirty="0"/>
          </a:p>
          <a:p>
            <a:r>
              <a:rPr lang="en-SG" baseline="0" dirty="0"/>
              <a:t>However, it is very tedious. Hence we use the z transform tables to help us for the common functions such as unit impulse and unit step z transformation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05277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Let look at the</a:t>
            </a:r>
            <a:r>
              <a:rPr lang="en-SG" baseline="0" dirty="0"/>
              <a:t> digital system given</a:t>
            </a:r>
          </a:p>
          <a:p>
            <a:endParaRPr lang="en-SG" baseline="0" dirty="0"/>
          </a:p>
          <a:p>
            <a:r>
              <a:rPr lang="en-SG" baseline="0" dirty="0"/>
              <a:t>It is a feedback system</a:t>
            </a:r>
          </a:p>
          <a:p>
            <a:endParaRPr lang="en-SG" baseline="0" dirty="0"/>
          </a:p>
          <a:p>
            <a:r>
              <a:rPr lang="en-SG" baseline="0" dirty="0"/>
              <a:t>Is it stable?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38096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First step, write out the difference equation</a:t>
            </a:r>
          </a:p>
          <a:p>
            <a:endParaRPr lang="en-SG" dirty="0"/>
          </a:p>
          <a:p>
            <a:r>
              <a:rPr lang="en-SG" dirty="0"/>
              <a:t>Second</a:t>
            </a:r>
            <a:r>
              <a:rPr lang="en-SG" baseline="0" dirty="0"/>
              <a:t> step, find the z transform</a:t>
            </a:r>
          </a:p>
          <a:p>
            <a:endParaRPr lang="en-SG" baseline="0" dirty="0"/>
          </a:p>
          <a:p>
            <a:r>
              <a:rPr lang="en-SG" baseline="0" dirty="0"/>
              <a:t>Third step find the z transform of the digital system H z</a:t>
            </a:r>
          </a:p>
          <a:p>
            <a:endParaRPr lang="en-SG" baseline="0" dirty="0"/>
          </a:p>
          <a:p>
            <a:r>
              <a:rPr lang="en-SG" baseline="0" dirty="0"/>
              <a:t>Fourth step use the inverse z transform table to work out h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4565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Substituting</a:t>
            </a:r>
            <a:r>
              <a:rPr lang="en-SG" baseline="0" dirty="0"/>
              <a:t> the value n = 0 we obtain h 0 = 2 to the power of zero multiple by u 0 which gives us 1</a:t>
            </a:r>
          </a:p>
          <a:p>
            <a:endParaRPr lang="en-SG" baseline="0" dirty="0"/>
          </a:p>
          <a:p>
            <a:r>
              <a:rPr lang="en-SG" baseline="0" dirty="0"/>
              <a:t>N =1 we obtain h 1= 2 to the power of 1 multiple by u 1 which gives us 2</a:t>
            </a:r>
          </a:p>
          <a:p>
            <a:endParaRPr lang="en-SG" baseline="0" dirty="0"/>
          </a:p>
          <a:p>
            <a:r>
              <a:rPr lang="en-SG" baseline="0" dirty="0"/>
              <a:t>N =2 we obtain h 1= 2 to the power of 2 multiple by u 2 which gives us 4</a:t>
            </a:r>
          </a:p>
          <a:p>
            <a:endParaRPr lang="en-SG" baseline="0" dirty="0"/>
          </a:p>
          <a:p>
            <a:r>
              <a:rPr lang="en-SG" baseline="0" dirty="0"/>
              <a:t>Hence you can see that the magnitude continue by a factor of 2 and the system is termed unstable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84230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How about this system?</a:t>
            </a:r>
          </a:p>
          <a:p>
            <a:endParaRPr lang="en-SG" dirty="0"/>
          </a:p>
          <a:p>
            <a:r>
              <a:rPr lang="en-SG" dirty="0"/>
              <a:t>Is it stable?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59147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First step write</a:t>
            </a:r>
            <a:r>
              <a:rPr lang="en-SG" baseline="0" dirty="0"/>
              <a:t> out the difference equation</a:t>
            </a:r>
          </a:p>
          <a:p>
            <a:endParaRPr lang="en-SG" baseline="0" dirty="0"/>
          </a:p>
          <a:p>
            <a:r>
              <a:rPr lang="en-SG" baseline="0" dirty="0"/>
              <a:t>Second step find the z transform</a:t>
            </a:r>
          </a:p>
          <a:p>
            <a:endParaRPr lang="en-SG" baseline="0" dirty="0"/>
          </a:p>
          <a:p>
            <a:r>
              <a:rPr lang="en-SG" baseline="0" dirty="0"/>
              <a:t>Third step find the inverse z transform of H z which is h n using the z transform table</a:t>
            </a:r>
          </a:p>
          <a:p>
            <a:endParaRPr lang="en-SG" baseline="0" dirty="0"/>
          </a:p>
          <a:p>
            <a:r>
              <a:rPr lang="en-SG" baseline="0" dirty="0"/>
              <a:t>Notice that the value of h n oscillates between 1 and -1 or rather have values of 1 and -1 alternatively</a:t>
            </a:r>
          </a:p>
          <a:p>
            <a:endParaRPr lang="en-SG" baseline="0" dirty="0"/>
          </a:p>
          <a:p>
            <a:r>
              <a:rPr lang="en-SG" baseline="0" dirty="0"/>
              <a:t>It is neither increasing or decreasing hence the digital system  is marginally stable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64915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second method</a:t>
            </a:r>
            <a:r>
              <a:rPr lang="en-SG" baseline="0" dirty="0"/>
              <a:t> to check whether the system is stable marginally stable or unstable is to use the pole zero diagram in the z domain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602863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Given</a:t>
            </a:r>
            <a:r>
              <a:rPr lang="en-SG" baseline="0" dirty="0"/>
              <a:t> the above H z  we multiply both the numerator and denominator by z square to convert to all positive power of z</a:t>
            </a:r>
          </a:p>
          <a:p>
            <a:endParaRPr lang="en-SG" baseline="0" dirty="0"/>
          </a:p>
          <a:p>
            <a:r>
              <a:rPr lang="en-SG" baseline="0" dirty="0"/>
              <a:t>Then we find the roots for the numerator and denominator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38396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</a:t>
            </a:r>
            <a:r>
              <a:rPr lang="en-SG" baseline="0" dirty="0"/>
              <a:t>e obtain z to the power of 2 over z to the power of 2 minus 1 point 6 z plus 0 point 8</a:t>
            </a:r>
          </a:p>
          <a:p>
            <a:endParaRPr lang="en-SG" baseline="0" dirty="0"/>
          </a:p>
          <a:p>
            <a:r>
              <a:rPr lang="en-SG" baseline="0" dirty="0"/>
              <a:t>If we plot the points we have two zeroes at z = 1 and -1</a:t>
            </a:r>
          </a:p>
          <a:p>
            <a:endParaRPr lang="en-SG" baseline="0" dirty="0"/>
          </a:p>
          <a:p>
            <a:r>
              <a:rPr lang="en-SG" baseline="0" dirty="0"/>
              <a:t>We are particularly concerned about the two  poles </a:t>
            </a:r>
            <a:r>
              <a:rPr lang="en-SG" baseline="0" dirty="0" err="1"/>
              <a:t>ie</a:t>
            </a:r>
            <a:r>
              <a:rPr lang="en-SG" baseline="0" dirty="0"/>
              <a:t> z1 0.8 plus j 0.4 and z2 0.8 minus j 0.4 </a:t>
            </a:r>
          </a:p>
          <a:p>
            <a:endParaRPr lang="en-SG" baseline="0" dirty="0"/>
          </a:p>
          <a:p>
            <a:r>
              <a:rPr lang="en-SG" baseline="0" dirty="0"/>
              <a:t>Both poles fall with the unity circle of radius 1 hence the digital system is stable</a:t>
            </a:r>
          </a:p>
          <a:p>
            <a:endParaRPr lang="en-SG" baseline="0" dirty="0"/>
          </a:p>
          <a:p>
            <a:r>
              <a:rPr lang="en-SG" baseline="0" dirty="0"/>
              <a:t>If the pole is on the unity circle, the digital system is marginal stable</a:t>
            </a:r>
          </a:p>
          <a:p>
            <a:endParaRPr lang="en-SG" baseline="0" dirty="0"/>
          </a:p>
          <a:p>
            <a:r>
              <a:rPr lang="en-SG" baseline="0" dirty="0"/>
              <a:t>We avoided computing the inverse z transform H into h n</a:t>
            </a:r>
          </a:p>
          <a:p>
            <a:endParaRPr lang="en-SG" baseline="0" dirty="0"/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87</a:t>
            </a:fld>
            <a:endParaRPr lang="en-SG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644041"/>
              </p:ext>
            </p:extLst>
          </p:nvPr>
        </p:nvGraphicFramePr>
        <p:xfrm>
          <a:off x="3244850" y="4476750"/>
          <a:ext cx="3683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Equation" r:id="rId4" imgW="368280" imgH="190440" progId="Equation.DSMT4">
                  <p:embed/>
                </p:oleObj>
              </mc:Choice>
              <mc:Fallback>
                <p:oleObj name="Equation" r:id="rId4" imgW="368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4850" y="4476750"/>
                        <a:ext cx="3683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68428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can conclude this chapter to</a:t>
            </a:r>
            <a:r>
              <a:rPr lang="en-SG" baseline="0" dirty="0"/>
              <a:t> use some of the tools to analyse the digital systems</a:t>
            </a:r>
          </a:p>
          <a:p>
            <a:endParaRPr lang="en-SG" baseline="0" dirty="0"/>
          </a:p>
          <a:p>
            <a:r>
              <a:rPr lang="en-SG" baseline="0" dirty="0"/>
              <a:t>Z transform is a useful technique especially in frequency response analysis</a:t>
            </a:r>
          </a:p>
          <a:p>
            <a:endParaRPr lang="en-SG" baseline="0" dirty="0"/>
          </a:p>
          <a:p>
            <a:r>
              <a:rPr lang="en-SG" baseline="0" dirty="0"/>
              <a:t>Frequency response analysis is able to tell us the characteristics of the system for different frequencies.</a:t>
            </a:r>
          </a:p>
          <a:p>
            <a:endParaRPr lang="en-SG" baseline="0" dirty="0"/>
          </a:p>
          <a:p>
            <a:r>
              <a:rPr lang="en-SG" baseline="0" dirty="0"/>
              <a:t>By observing the magnitude of h n increasing and decreasing and also whether the values of the poles from the denominator of the H z, we can deduce whether the system is stable, unstable or marginal stable.</a:t>
            </a:r>
          </a:p>
          <a:p>
            <a:endParaRPr lang="en-SG" baseline="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88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248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On your left</a:t>
            </a:r>
            <a:r>
              <a:rPr lang="en-SG" baseline="0" dirty="0"/>
              <a:t> is the common discrete time signal function  and the right side of the table is their z transformation</a:t>
            </a:r>
          </a:p>
          <a:p>
            <a:endParaRPr lang="en-SG" baseline="0" dirty="0"/>
          </a:p>
          <a:p>
            <a:r>
              <a:rPr lang="en-SG" baseline="0" dirty="0"/>
              <a:t>Pay particular attention for delta n minus m. The z transformation z to the power of minus m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B516F-0343-42D5-A890-95AA876AC5C3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955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3C75B6-9A3F-4BFC-A6FA-CE2540634F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99388" y="125412"/>
            <a:ext cx="1420491" cy="3231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70943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7D54A-0D58-43B9-A3DD-9FB77BC0CFA7}" type="datetime1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ABCD-277A-4B3F-AB60-A4556B26E59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878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238E197-0370-47B6-8D52-E86A9FDCFDD5}" type="datetime1">
              <a:rPr lang="en-GB" smtClean="0"/>
              <a:t>12/10/2021</a:t>
            </a:fld>
            <a:endParaRPr lang="en-GB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2F7C9865-4785-4FA4-88EE-21EC18C653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102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1BE19-3AC2-4BB4-81BE-90D1D321D0BE}" type="datetime1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162C3-C289-4D68-84F8-0D93878684F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052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ECE03-30FE-4BA2-91B6-A3E6C8F09EF1}" type="datetime1">
              <a:rPr lang="en-GB" smtClean="0"/>
              <a:t>12/10/2021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180806-315F-49F2-AB6F-4E9396B55F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7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0D5F9-FAE5-4E52-8440-5BD7ACC145BD}" type="datetime1">
              <a:rPr lang="en-GB" smtClean="0"/>
              <a:t>12/10/2021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E429B-3A37-4000-AB61-4ECEDB7A07A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321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0D5F9-FAE5-4E52-8440-5BD7ACC145BD}" type="datetime1">
              <a:rPr lang="en-GB" smtClean="0"/>
              <a:t>12/10/2021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E429B-3A37-4000-AB61-4ECEDB7A07A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562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52AA7-62A4-478F-B32D-BD45473C32B8}" type="datetime1">
              <a:rPr lang="en-GB" smtClean="0"/>
              <a:t>12/10/2021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A9296C-FB8E-4ECA-B06D-BCD14553EE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90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606D6-509B-4771-97FC-10CF9A99C174}" type="datetime1">
              <a:rPr lang="en-GB" smtClean="0"/>
              <a:t>12/10/2021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63853-0CFA-4952-AA9B-309BB7A46F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298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1_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606D6-509B-4771-97FC-10CF9A99C174}" type="datetime1">
              <a:rPr lang="en-GB" smtClean="0"/>
              <a:t>12/10/2021</a:t>
            </a:fld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63853-0CFA-4952-AA9B-309BB7A46F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26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SG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A585A-76B9-43F3-9BFA-452BCD7D176B}" type="datetime1">
              <a:rPr lang="en-GB" smtClean="0"/>
              <a:t>12/10/2021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CE87A-D85A-4E66-8841-E80DCC5E974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86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95777-D961-45A8-9B64-60997A9C81AA}" type="datetime1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B2A3B-C1C7-4277-B32F-D4AFC77DCD3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3509" y="76200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69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036BA-861D-4B56-B0B5-47970F1A4A31}" type="datetime1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B2A3B-C1C7-4277-B32F-D4AFC77DCD3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3509" y="9663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665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26472-7697-4DA8-9F5D-C2481099128F}" type="datetime1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B2A3B-C1C7-4277-B32F-D4AFC77DCD3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3509" y="85863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3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229C9-4E02-4A52-9430-946D9A297C8E}" type="datetime1">
              <a:rPr lang="en-GB" smtClean="0"/>
              <a:t>12/10/2021</a:t>
            </a:fld>
            <a:endParaRPr lang="en-GB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CE22B40-F656-417C-AA25-27BFA5F15F9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6741" y="123339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9799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7F25EB6-25D5-475F-BF1E-DD084B11A2F0}" type="datetime1">
              <a:rPr lang="en-GB" smtClean="0"/>
              <a:t>12/10/2021</a:t>
            </a:fld>
            <a:endParaRPr lang="en-GB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970AA585-3F9D-475D-AA22-9E00511EB37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2212" y="67042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35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81C6BF1-2399-49AE-9533-FD81416A125A}" type="datetime1">
              <a:rPr lang="en-GB" smtClean="0"/>
              <a:t>12/10/2021</a:t>
            </a:fld>
            <a:endParaRPr lang="en-GB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EBE7D8B-24E4-4487-A72D-E7F4C1A3FA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4254" y="88632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45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902AE-9114-4C75-999A-FBA156CA2EE3}" type="datetime1">
              <a:rPr lang="en-GB" smtClean="0"/>
              <a:t>12/10/2021</a:t>
            </a:fld>
            <a:endParaRPr lang="en-GB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12FF6-9132-4667-8B42-9CE8E6ECFA0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5622" y="67042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183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D703A-3373-479D-92DB-61F385A6852B}" type="datetime1">
              <a:rPr lang="en-GB" smtClean="0"/>
              <a:t>12/10/2021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3E0D04B-1B18-4FD7-898A-91CF79045C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5800" y="116632"/>
            <a:ext cx="1420491" cy="323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446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6AB151E5-4652-4684-8A98-EAF15021523F}" type="datetime1">
              <a:rPr lang="en-GB" smtClean="0"/>
              <a:t>12/10/2021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413D6B50-3A98-4FDA-84C2-25C9ECF9CA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29" r:id="rId2"/>
    <p:sldLayoutId id="2147483848" r:id="rId3"/>
    <p:sldLayoutId id="2147483847" r:id="rId4"/>
    <p:sldLayoutId id="2147483834" r:id="rId5"/>
    <p:sldLayoutId id="2147483835" r:id="rId6"/>
    <p:sldLayoutId id="2147483836" r:id="rId7"/>
    <p:sldLayoutId id="2147483830" r:id="rId8"/>
    <p:sldLayoutId id="2147483837" r:id="rId9"/>
    <p:sldLayoutId id="2147483831" r:id="rId10"/>
    <p:sldLayoutId id="2147483838" r:id="rId11"/>
    <p:sldLayoutId id="2147483832" r:id="rId12"/>
    <p:sldLayoutId id="2147483839" r:id="rId13"/>
    <p:sldLayoutId id="2147483840" r:id="rId14"/>
    <p:sldLayoutId id="2147483849" r:id="rId15"/>
    <p:sldLayoutId id="2147483841" r:id="rId16"/>
    <p:sldLayoutId id="2147483843" r:id="rId17"/>
    <p:sldLayoutId id="2147483850" r:id="rId18"/>
    <p:sldLayoutId id="2147483846" r:id="rId19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tags" Target="../tags/tag12.xml"/><Relationship Id="rId6" Type="http://schemas.openxmlformats.org/officeDocument/2006/relationships/image" Target="../media/image4.wm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8.wmf"/><Relationship Id="rId3" Type="http://schemas.microsoft.com/office/2007/relationships/media" Target="../media/media10.mp3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16.bin"/><Relationship Id="rId2" Type="http://schemas.openxmlformats.org/officeDocument/2006/relationships/tags" Target="../tags/tag21.xml"/><Relationship Id="rId16" Type="http://schemas.openxmlformats.org/officeDocument/2006/relationships/image" Target="../media/image27.wmf"/><Relationship Id="rId20" Type="http://schemas.openxmlformats.org/officeDocument/2006/relationships/image" Target="../media/image29.wmf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10.xml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16.png"/><Relationship Id="rId5" Type="http://schemas.openxmlformats.org/officeDocument/2006/relationships/slideLayout" Target="../slideLayouts/slideLayout19.xml"/><Relationship Id="rId15" Type="http://schemas.openxmlformats.org/officeDocument/2006/relationships/oleObject" Target="../embeddings/oleObject15.bin"/><Relationship Id="rId23" Type="http://schemas.openxmlformats.org/officeDocument/2006/relationships/image" Target="../media/image5.png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17.bin"/><Relationship Id="rId4" Type="http://schemas.openxmlformats.org/officeDocument/2006/relationships/audio" Target="../media/media10.mp3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6.wmf"/><Relationship Id="rId22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16.png"/><Relationship Id="rId3" Type="http://schemas.microsoft.com/office/2007/relationships/media" Target="../media/media11.mp3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3.wmf"/><Relationship Id="rId17" Type="http://schemas.openxmlformats.org/officeDocument/2006/relationships/image" Target="../media/image5.png"/><Relationship Id="rId2" Type="http://schemas.openxmlformats.org/officeDocument/2006/relationships/tags" Target="../tags/tag22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11.xml"/><Relationship Id="rId11" Type="http://schemas.openxmlformats.org/officeDocument/2006/relationships/oleObject" Target="../embeddings/oleObject21.bin"/><Relationship Id="rId5" Type="http://schemas.openxmlformats.org/officeDocument/2006/relationships/slideLayout" Target="../slideLayouts/slideLayout14.xml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32.wmf"/><Relationship Id="rId4" Type="http://schemas.openxmlformats.org/officeDocument/2006/relationships/audio" Target="../media/media11.mp3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7.wmf"/><Relationship Id="rId3" Type="http://schemas.microsoft.com/office/2007/relationships/media" Target="../media/media12.mp3"/><Relationship Id="rId7" Type="http://schemas.openxmlformats.org/officeDocument/2006/relationships/oleObject" Target="../embeddings/oleObject24.bin"/><Relationship Id="rId12" Type="http://schemas.openxmlformats.org/officeDocument/2006/relationships/oleObject" Target="../embeddings/oleObject26.bin"/><Relationship Id="rId2" Type="http://schemas.openxmlformats.org/officeDocument/2006/relationships/tags" Target="../tags/tag23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36.wmf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6.png"/><Relationship Id="rId10" Type="http://schemas.openxmlformats.org/officeDocument/2006/relationships/oleObject" Target="../embeddings/oleObject25.bin"/><Relationship Id="rId4" Type="http://schemas.openxmlformats.org/officeDocument/2006/relationships/audio" Target="../media/media12.mp3"/><Relationship Id="rId9" Type="http://schemas.openxmlformats.org/officeDocument/2006/relationships/image" Target="../media/image38.png"/><Relationship Id="rId1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30.bin"/><Relationship Id="rId3" Type="http://schemas.microsoft.com/office/2007/relationships/media" Target="../media/media13.mp3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1.wmf"/><Relationship Id="rId2" Type="http://schemas.openxmlformats.org/officeDocument/2006/relationships/tags" Target="../tags/tag24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13.xml"/><Relationship Id="rId11" Type="http://schemas.openxmlformats.org/officeDocument/2006/relationships/oleObject" Target="../embeddings/oleObject29.bin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5.png"/><Relationship Id="rId10" Type="http://schemas.openxmlformats.org/officeDocument/2006/relationships/image" Target="../media/image40.wmf"/><Relationship Id="rId4" Type="http://schemas.openxmlformats.org/officeDocument/2006/relationships/audio" Target="../media/media13.mp3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4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p3"/><Relationship Id="rId2" Type="http://schemas.microsoft.com/office/2007/relationships/media" Target="../media/media14.mp3"/><Relationship Id="rId1" Type="http://schemas.openxmlformats.org/officeDocument/2006/relationships/tags" Target="../tags/tag2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p3"/><Relationship Id="rId2" Type="http://schemas.microsoft.com/office/2007/relationships/media" Target="../media/media15.mp3"/><Relationship Id="rId1" Type="http://schemas.openxmlformats.org/officeDocument/2006/relationships/tags" Target="../tags/tag2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microsoft.com/office/2007/relationships/media" Target="../media/media16.mp3"/><Relationship Id="rId7" Type="http://schemas.openxmlformats.org/officeDocument/2006/relationships/oleObject" Target="../embeddings/oleObject31.bin"/><Relationship Id="rId2" Type="http://schemas.openxmlformats.org/officeDocument/2006/relationships/tags" Target="../tags/tag27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p3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5.png"/><Relationship Id="rId3" Type="http://schemas.microsoft.com/office/2007/relationships/media" Target="../media/media17.mp3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46.wmf"/><Relationship Id="rId2" Type="http://schemas.openxmlformats.org/officeDocument/2006/relationships/tags" Target="../tags/tag28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7.xml"/><Relationship Id="rId11" Type="http://schemas.openxmlformats.org/officeDocument/2006/relationships/oleObject" Target="../embeddings/oleObject34.bin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5.wmf"/><Relationship Id="rId4" Type="http://schemas.openxmlformats.org/officeDocument/2006/relationships/audio" Target="../media/media17.mp3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p3"/><Relationship Id="rId7" Type="http://schemas.openxmlformats.org/officeDocument/2006/relationships/image" Target="../media/image5.png"/><Relationship Id="rId2" Type="http://schemas.microsoft.com/office/2007/relationships/media" Target="../media/media18.mp3"/><Relationship Id="rId1" Type="http://schemas.openxmlformats.org/officeDocument/2006/relationships/tags" Target="../tags/tag29.xml"/><Relationship Id="rId6" Type="http://schemas.openxmlformats.org/officeDocument/2006/relationships/image" Target="../media/image47.wmf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5.png"/><Relationship Id="rId3" Type="http://schemas.microsoft.com/office/2007/relationships/media" Target="../media/media19.mp3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50.wmf"/><Relationship Id="rId2" Type="http://schemas.openxmlformats.org/officeDocument/2006/relationships/tags" Target="../tags/tag30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9.xml"/><Relationship Id="rId11" Type="http://schemas.openxmlformats.org/officeDocument/2006/relationships/oleObject" Target="../embeddings/oleObject37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wmf"/><Relationship Id="rId4" Type="http://schemas.openxmlformats.org/officeDocument/2006/relationships/audio" Target="../media/media19.mp3"/><Relationship Id="rId9" Type="http://schemas.openxmlformats.org/officeDocument/2006/relationships/oleObject" Target="../embeddings/oleObject3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5.png"/><Relationship Id="rId2" Type="http://schemas.microsoft.com/office/2007/relationships/media" Target="../media/media2.mp3"/><Relationship Id="rId1" Type="http://schemas.openxmlformats.org/officeDocument/2006/relationships/tags" Target="../tags/tag13.xml"/><Relationship Id="rId6" Type="http://schemas.openxmlformats.org/officeDocument/2006/relationships/image" Target="../media/image6.gi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microsoft.com/office/2007/relationships/media" Target="../media/media20.mp3"/><Relationship Id="rId7" Type="http://schemas.openxmlformats.org/officeDocument/2006/relationships/oleObject" Target="../embeddings/oleObject38.bin"/><Relationship Id="rId2" Type="http://schemas.openxmlformats.org/officeDocument/2006/relationships/tags" Target="../tags/tag31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wmf"/><Relationship Id="rId4" Type="http://schemas.openxmlformats.org/officeDocument/2006/relationships/audio" Target="../media/media20.mp3"/><Relationship Id="rId9" Type="http://schemas.openxmlformats.org/officeDocument/2006/relationships/oleObject" Target="../embeddings/oleObject3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p3"/><Relationship Id="rId2" Type="http://schemas.microsoft.com/office/2007/relationships/media" Target="../media/media21.mp3"/><Relationship Id="rId1" Type="http://schemas.openxmlformats.org/officeDocument/2006/relationships/tags" Target="../tags/tag3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5.png"/><Relationship Id="rId3" Type="http://schemas.microsoft.com/office/2007/relationships/media" Target="../media/media22.mp3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55.wmf"/><Relationship Id="rId2" Type="http://schemas.openxmlformats.org/officeDocument/2006/relationships/tags" Target="../tags/tag33.xml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22.xml"/><Relationship Id="rId11" Type="http://schemas.openxmlformats.org/officeDocument/2006/relationships/oleObject" Target="../embeddings/oleObject42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4.wmf"/><Relationship Id="rId4" Type="http://schemas.openxmlformats.org/officeDocument/2006/relationships/audio" Target="../media/media22.mp3"/><Relationship Id="rId9" Type="http://schemas.openxmlformats.org/officeDocument/2006/relationships/oleObject" Target="../embeddings/oleObject4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46.bin"/><Relationship Id="rId3" Type="http://schemas.microsoft.com/office/2007/relationships/media" Target="../media/media23.mp3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58.wmf"/><Relationship Id="rId2" Type="http://schemas.openxmlformats.org/officeDocument/2006/relationships/tags" Target="../tags/tag34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23.xml"/><Relationship Id="rId11" Type="http://schemas.openxmlformats.org/officeDocument/2006/relationships/oleObject" Target="../embeddings/oleObject45.bin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5.png"/><Relationship Id="rId10" Type="http://schemas.openxmlformats.org/officeDocument/2006/relationships/image" Target="../media/image57.wmf"/><Relationship Id="rId4" Type="http://schemas.openxmlformats.org/officeDocument/2006/relationships/audio" Target="../media/media23.mp3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5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microsoft.com/office/2007/relationships/media" Target="../media/media24.mp3"/><Relationship Id="rId7" Type="http://schemas.openxmlformats.org/officeDocument/2006/relationships/oleObject" Target="../embeddings/oleObject47.bin"/><Relationship Id="rId2" Type="http://schemas.openxmlformats.org/officeDocument/2006/relationships/tags" Target="../tags/tag35.xml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24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wmf"/><Relationship Id="rId4" Type="http://schemas.openxmlformats.org/officeDocument/2006/relationships/audio" Target="../media/media24.mp3"/><Relationship Id="rId9" Type="http://schemas.openxmlformats.org/officeDocument/2006/relationships/oleObject" Target="../embeddings/oleObject4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microsoft.com/office/2007/relationships/media" Target="../media/media25.mp3"/><Relationship Id="rId7" Type="http://schemas.openxmlformats.org/officeDocument/2006/relationships/oleObject" Target="../embeddings/oleObject49.bin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25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3.wmf"/><Relationship Id="rId4" Type="http://schemas.openxmlformats.org/officeDocument/2006/relationships/audio" Target="../media/media25.mp3"/><Relationship Id="rId9" Type="http://schemas.openxmlformats.org/officeDocument/2006/relationships/oleObject" Target="../embeddings/oleObject5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microsoft.com/office/2007/relationships/media" Target="../media/media26.mp3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6.png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26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65.wmf"/><Relationship Id="rId4" Type="http://schemas.openxmlformats.org/officeDocument/2006/relationships/audio" Target="../media/media26.mp3"/><Relationship Id="rId9" Type="http://schemas.openxmlformats.org/officeDocument/2006/relationships/oleObject" Target="../embeddings/oleObject5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microsoft.com/office/2007/relationships/media" Target="../media/media27.mp3"/><Relationship Id="rId7" Type="http://schemas.openxmlformats.org/officeDocument/2006/relationships/oleObject" Target="../embeddings/oleObject53.bin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2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7.wmf"/><Relationship Id="rId4" Type="http://schemas.openxmlformats.org/officeDocument/2006/relationships/audio" Target="../media/media27.mp3"/><Relationship Id="rId9" Type="http://schemas.openxmlformats.org/officeDocument/2006/relationships/oleObject" Target="../embeddings/oleObject54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microsoft.com/office/2007/relationships/media" Target="../media/media28.mp3"/><Relationship Id="rId7" Type="http://schemas.openxmlformats.org/officeDocument/2006/relationships/oleObject" Target="../embeddings/oleObject55.bin"/><Relationship Id="rId2" Type="http://schemas.openxmlformats.org/officeDocument/2006/relationships/tags" Target="../tags/tag39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28.mp3"/><Relationship Id="rId9" Type="http://schemas.openxmlformats.org/officeDocument/2006/relationships/image" Target="../media/image6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75.wmf"/><Relationship Id="rId3" Type="http://schemas.microsoft.com/office/2007/relationships/media" Target="../media/media29.mp3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61.bin"/><Relationship Id="rId2" Type="http://schemas.openxmlformats.org/officeDocument/2006/relationships/tags" Target="../tags/tag40.xml"/><Relationship Id="rId16" Type="http://schemas.openxmlformats.org/officeDocument/2006/relationships/image" Target="../media/image74.wmf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29.xml"/><Relationship Id="rId11" Type="http://schemas.openxmlformats.org/officeDocument/2006/relationships/oleObject" Target="../embeddings/oleObject58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71.wmf"/><Relationship Id="rId19" Type="http://schemas.openxmlformats.org/officeDocument/2006/relationships/image" Target="../media/image5.png"/><Relationship Id="rId4" Type="http://schemas.openxmlformats.org/officeDocument/2006/relationships/audio" Target="../media/media29.mp3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7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microsoft.com/office/2007/relationships/media" Target="../media/media3.mp3"/><Relationship Id="rId7" Type="http://schemas.openxmlformats.org/officeDocument/2006/relationships/oleObject" Target="../embeddings/oleObject1.bin"/><Relationship Id="rId2" Type="http://schemas.openxmlformats.org/officeDocument/2006/relationships/tags" Target="../tags/tag14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microsoft.com/office/2007/relationships/media" Target="../media/media30.mp3"/><Relationship Id="rId7" Type="http://schemas.openxmlformats.org/officeDocument/2006/relationships/oleObject" Target="../embeddings/oleObject62.bin"/><Relationship Id="rId2" Type="http://schemas.openxmlformats.org/officeDocument/2006/relationships/tags" Target="../tags/tag41.xml"/><Relationship Id="rId1" Type="http://schemas.openxmlformats.org/officeDocument/2006/relationships/vmlDrawing" Target="../drawings/vmlDrawing23.v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0.mp3"/><Relationship Id="rId9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p3"/><Relationship Id="rId2" Type="http://schemas.microsoft.com/office/2007/relationships/media" Target="../media/media31.mp3"/><Relationship Id="rId1" Type="http://schemas.openxmlformats.org/officeDocument/2006/relationships/tags" Target="../tags/tag4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microsoft.com/office/2007/relationships/media" Target="../media/media32.mp3"/><Relationship Id="rId7" Type="http://schemas.openxmlformats.org/officeDocument/2006/relationships/oleObject" Target="../embeddings/oleObject63.bin"/><Relationship Id="rId2" Type="http://schemas.openxmlformats.org/officeDocument/2006/relationships/tags" Target="../tags/tag43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2.mp3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p3"/><Relationship Id="rId2" Type="http://schemas.microsoft.com/office/2007/relationships/media" Target="../media/media33.mp3"/><Relationship Id="rId1" Type="http://schemas.openxmlformats.org/officeDocument/2006/relationships/tags" Target="../tags/tag4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p3"/><Relationship Id="rId2" Type="http://schemas.microsoft.com/office/2007/relationships/media" Target="../media/media34.mp3"/><Relationship Id="rId1" Type="http://schemas.openxmlformats.org/officeDocument/2006/relationships/tags" Target="../tags/tag4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mp3"/><Relationship Id="rId2" Type="http://schemas.microsoft.com/office/2007/relationships/media" Target="../media/media35.mp3"/><Relationship Id="rId1" Type="http://schemas.openxmlformats.org/officeDocument/2006/relationships/tags" Target="../tags/tag4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microsoft.com/office/2007/relationships/media" Target="../media/media36.mp3"/><Relationship Id="rId7" Type="http://schemas.openxmlformats.org/officeDocument/2006/relationships/oleObject" Target="../embeddings/oleObject64.bin"/><Relationship Id="rId2" Type="http://schemas.openxmlformats.org/officeDocument/2006/relationships/tags" Target="../tags/tag47.xml"/><Relationship Id="rId1" Type="http://schemas.openxmlformats.org/officeDocument/2006/relationships/vmlDrawing" Target="../drawings/vmlDrawing25.v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6.mp3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mp3"/><Relationship Id="rId2" Type="http://schemas.microsoft.com/office/2007/relationships/media" Target="../media/media37.mp3"/><Relationship Id="rId1" Type="http://schemas.openxmlformats.org/officeDocument/2006/relationships/tags" Target="../tags/tag4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mp3"/><Relationship Id="rId2" Type="http://schemas.microsoft.com/office/2007/relationships/media" Target="../media/media38.mp3"/><Relationship Id="rId1" Type="http://schemas.openxmlformats.org/officeDocument/2006/relationships/tags" Target="../tags/tag4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microsoft.com/office/2007/relationships/media" Target="../media/media39.mp3"/><Relationship Id="rId7" Type="http://schemas.openxmlformats.org/officeDocument/2006/relationships/oleObject" Target="../embeddings/oleObject65.bin"/><Relationship Id="rId2" Type="http://schemas.openxmlformats.org/officeDocument/2006/relationships/tags" Target="../tags/tag50.xml"/><Relationship Id="rId1" Type="http://schemas.openxmlformats.org/officeDocument/2006/relationships/vmlDrawing" Target="../drawings/vmlDrawing26.vml"/><Relationship Id="rId6" Type="http://schemas.openxmlformats.org/officeDocument/2006/relationships/notesSlide" Target="../notesSlides/notesSlide3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0.wmf"/><Relationship Id="rId4" Type="http://schemas.openxmlformats.org/officeDocument/2006/relationships/audio" Target="../media/media39.mp3"/><Relationship Id="rId9" Type="http://schemas.openxmlformats.org/officeDocument/2006/relationships/oleObject" Target="../embeddings/oleObject6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microsoft.com/office/2007/relationships/media" Target="../media/media4.mp3"/><Relationship Id="rId7" Type="http://schemas.openxmlformats.org/officeDocument/2006/relationships/oleObject" Target="../embeddings/oleObject2.bin"/><Relationship Id="rId2" Type="http://schemas.openxmlformats.org/officeDocument/2006/relationships/tags" Target="../tags/tag15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4.mp3"/><Relationship Id="rId9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mp3"/><Relationship Id="rId2" Type="http://schemas.microsoft.com/office/2007/relationships/media" Target="../media/media40.mp3"/><Relationship Id="rId1" Type="http://schemas.openxmlformats.org/officeDocument/2006/relationships/tags" Target="../tags/tag5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5.png"/><Relationship Id="rId3" Type="http://schemas.microsoft.com/office/2007/relationships/media" Target="../media/media41.mp3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83.wmf"/><Relationship Id="rId2" Type="http://schemas.openxmlformats.org/officeDocument/2006/relationships/tags" Target="../tags/tag52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41.xml"/><Relationship Id="rId11" Type="http://schemas.openxmlformats.org/officeDocument/2006/relationships/oleObject" Target="../embeddings/oleObject69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2.wmf"/><Relationship Id="rId4" Type="http://schemas.openxmlformats.org/officeDocument/2006/relationships/audio" Target="../media/media41.mp3"/><Relationship Id="rId9" Type="http://schemas.openxmlformats.org/officeDocument/2006/relationships/oleObject" Target="../embeddings/oleObject68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image" Target="../media/image5.png"/><Relationship Id="rId3" Type="http://schemas.microsoft.com/office/2007/relationships/media" Target="../media/media42.mp3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86.wmf"/><Relationship Id="rId2" Type="http://schemas.openxmlformats.org/officeDocument/2006/relationships/tags" Target="../tags/tag53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42.xml"/><Relationship Id="rId11" Type="http://schemas.openxmlformats.org/officeDocument/2006/relationships/oleObject" Target="../embeddings/oleObject72.bin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85.wmf"/><Relationship Id="rId4" Type="http://schemas.openxmlformats.org/officeDocument/2006/relationships/audio" Target="../media/media42.mp3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microsoft.com/office/2007/relationships/media" Target="../media/media43.mp3"/><Relationship Id="rId7" Type="http://schemas.openxmlformats.org/officeDocument/2006/relationships/oleObject" Target="../embeddings/oleObject73.bin"/><Relationship Id="rId2" Type="http://schemas.openxmlformats.org/officeDocument/2006/relationships/tags" Target="../tags/tag54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3.mp3"/><Relationship Id="rId9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microsoft.com/office/2007/relationships/media" Target="../media/media44.mp3"/><Relationship Id="rId7" Type="http://schemas.openxmlformats.org/officeDocument/2006/relationships/oleObject" Target="../embeddings/oleObject74.bin"/><Relationship Id="rId2" Type="http://schemas.openxmlformats.org/officeDocument/2006/relationships/tags" Target="../tags/tag55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4.mp3"/><Relationship Id="rId9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microsoft.com/office/2007/relationships/media" Target="../media/media45.mp3"/><Relationship Id="rId7" Type="http://schemas.openxmlformats.org/officeDocument/2006/relationships/oleObject" Target="../embeddings/oleObject75.bin"/><Relationship Id="rId2" Type="http://schemas.openxmlformats.org/officeDocument/2006/relationships/tags" Target="../tags/tag56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45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wmf"/><Relationship Id="rId4" Type="http://schemas.openxmlformats.org/officeDocument/2006/relationships/audio" Target="../media/media45.mp3"/><Relationship Id="rId9" Type="http://schemas.openxmlformats.org/officeDocument/2006/relationships/oleObject" Target="../embeddings/oleObject7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6.mp3"/><Relationship Id="rId2" Type="http://schemas.microsoft.com/office/2007/relationships/media" Target="../media/media46.mp3"/><Relationship Id="rId1" Type="http://schemas.openxmlformats.org/officeDocument/2006/relationships/tags" Target="../tags/tag5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microsoft.com/office/2007/relationships/media" Target="../media/media47.mp3"/><Relationship Id="rId7" Type="http://schemas.openxmlformats.org/officeDocument/2006/relationships/oleObject" Target="../embeddings/oleObject77.bin"/><Relationship Id="rId2" Type="http://schemas.openxmlformats.org/officeDocument/2006/relationships/tags" Target="../tags/tag58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4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1.wmf"/><Relationship Id="rId4" Type="http://schemas.openxmlformats.org/officeDocument/2006/relationships/audio" Target="../media/media47.mp3"/><Relationship Id="rId9" Type="http://schemas.openxmlformats.org/officeDocument/2006/relationships/oleObject" Target="../embeddings/oleObject78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microsoft.com/office/2007/relationships/media" Target="../media/media48.mp3"/><Relationship Id="rId7" Type="http://schemas.openxmlformats.org/officeDocument/2006/relationships/oleObject" Target="../embeddings/oleObject79.bin"/><Relationship Id="rId2" Type="http://schemas.openxmlformats.org/officeDocument/2006/relationships/tags" Target="../tags/tag59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8.mp3"/><Relationship Id="rId9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oleObject" Target="../embeddings/oleObject83.bin"/><Relationship Id="rId3" Type="http://schemas.microsoft.com/office/2007/relationships/media" Target="../media/media49.mp3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95.wmf"/><Relationship Id="rId17" Type="http://schemas.openxmlformats.org/officeDocument/2006/relationships/image" Target="../media/image5.png"/><Relationship Id="rId2" Type="http://schemas.openxmlformats.org/officeDocument/2006/relationships/tags" Target="../tags/tag60.xml"/><Relationship Id="rId16" Type="http://schemas.openxmlformats.org/officeDocument/2006/relationships/image" Target="../media/image97.wmf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49.xml"/><Relationship Id="rId11" Type="http://schemas.openxmlformats.org/officeDocument/2006/relationships/oleObject" Target="../embeddings/oleObject82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oleObject84.bin"/><Relationship Id="rId10" Type="http://schemas.openxmlformats.org/officeDocument/2006/relationships/image" Target="../media/image94.emf"/><Relationship Id="rId4" Type="http://schemas.openxmlformats.org/officeDocument/2006/relationships/audio" Target="../media/media49.mp3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9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microsoft.com/office/2007/relationships/media" Target="../media/media5.mp3"/><Relationship Id="rId7" Type="http://schemas.openxmlformats.org/officeDocument/2006/relationships/oleObject" Target="../embeddings/oleObject3.bin"/><Relationship Id="rId2" Type="http://schemas.openxmlformats.org/officeDocument/2006/relationships/tags" Target="../tags/tag16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1.png"/><Relationship Id="rId4" Type="http://schemas.openxmlformats.org/officeDocument/2006/relationships/audio" Target="../media/media5.mp3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media50.mp3"/><Relationship Id="rId2" Type="http://schemas.microsoft.com/office/2007/relationships/media" Target="../media/media50.mp3"/><Relationship Id="rId1" Type="http://schemas.openxmlformats.org/officeDocument/2006/relationships/tags" Target="../tags/tag6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microsoft.com/office/2007/relationships/media" Target="../media/media51.mp3"/><Relationship Id="rId7" Type="http://schemas.openxmlformats.org/officeDocument/2006/relationships/oleObject" Target="../embeddings/oleObject85.bin"/><Relationship Id="rId2" Type="http://schemas.openxmlformats.org/officeDocument/2006/relationships/tags" Target="../tags/tag62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1.mp3"/><Relationship Id="rId9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103.wmf"/><Relationship Id="rId3" Type="http://schemas.microsoft.com/office/2007/relationships/media" Target="../media/media52.mp3"/><Relationship Id="rId21" Type="http://schemas.openxmlformats.org/officeDocument/2006/relationships/oleObject" Target="../embeddings/oleObject93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00.wmf"/><Relationship Id="rId17" Type="http://schemas.openxmlformats.org/officeDocument/2006/relationships/oleObject" Target="../embeddings/oleObject91.bin"/><Relationship Id="rId2" Type="http://schemas.openxmlformats.org/officeDocument/2006/relationships/tags" Target="../tags/tag63.xml"/><Relationship Id="rId16" Type="http://schemas.openxmlformats.org/officeDocument/2006/relationships/image" Target="../media/image102.wmf"/><Relationship Id="rId20" Type="http://schemas.openxmlformats.org/officeDocument/2006/relationships/image" Target="../media/image104.wmf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52.xml"/><Relationship Id="rId11" Type="http://schemas.openxmlformats.org/officeDocument/2006/relationships/oleObject" Target="../embeddings/oleObject88.bin"/><Relationship Id="rId24" Type="http://schemas.openxmlformats.org/officeDocument/2006/relationships/image" Target="../media/image16.png"/><Relationship Id="rId5" Type="http://schemas.openxmlformats.org/officeDocument/2006/relationships/slideLayout" Target="../slideLayouts/slideLayout14.xml"/><Relationship Id="rId15" Type="http://schemas.openxmlformats.org/officeDocument/2006/relationships/oleObject" Target="../embeddings/oleObject90.bin"/><Relationship Id="rId23" Type="http://schemas.openxmlformats.org/officeDocument/2006/relationships/image" Target="../media/image5.png"/><Relationship Id="rId10" Type="http://schemas.openxmlformats.org/officeDocument/2006/relationships/image" Target="../media/image99.wmf"/><Relationship Id="rId19" Type="http://schemas.openxmlformats.org/officeDocument/2006/relationships/oleObject" Target="../embeddings/oleObject92.bin"/><Relationship Id="rId4" Type="http://schemas.openxmlformats.org/officeDocument/2006/relationships/audio" Target="../media/media52.mp3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01.wmf"/><Relationship Id="rId22" Type="http://schemas.openxmlformats.org/officeDocument/2006/relationships/image" Target="../media/image105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microsoft.com/office/2007/relationships/media" Target="../media/media53.mp3"/><Relationship Id="rId7" Type="http://schemas.openxmlformats.org/officeDocument/2006/relationships/oleObject" Target="../embeddings/oleObject94.bin"/><Relationship Id="rId2" Type="http://schemas.openxmlformats.org/officeDocument/2006/relationships/tags" Target="../tags/tag64.xml"/><Relationship Id="rId1" Type="http://schemas.openxmlformats.org/officeDocument/2006/relationships/vmlDrawing" Target="../drawings/vmlDrawing37.v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6.png"/><Relationship Id="rId4" Type="http://schemas.openxmlformats.org/officeDocument/2006/relationships/audio" Target="../media/media53.mp3"/><Relationship Id="rId9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5.png"/><Relationship Id="rId3" Type="http://schemas.microsoft.com/office/2007/relationships/media" Target="../media/media54.mp3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09.emf"/><Relationship Id="rId2" Type="http://schemas.openxmlformats.org/officeDocument/2006/relationships/tags" Target="../tags/tag65.xml"/><Relationship Id="rId1" Type="http://schemas.openxmlformats.org/officeDocument/2006/relationships/vmlDrawing" Target="../drawings/vmlDrawing38.vml"/><Relationship Id="rId6" Type="http://schemas.openxmlformats.org/officeDocument/2006/relationships/notesSlide" Target="../notesSlides/notesSlide54.xml"/><Relationship Id="rId11" Type="http://schemas.openxmlformats.org/officeDocument/2006/relationships/oleObject" Target="../embeddings/oleObject97.bin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08.emf"/><Relationship Id="rId4" Type="http://schemas.openxmlformats.org/officeDocument/2006/relationships/audio" Target="../media/media54.mp3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55.mp3"/><Relationship Id="rId7" Type="http://schemas.openxmlformats.org/officeDocument/2006/relationships/image" Target="../media/image111.gif"/><Relationship Id="rId2" Type="http://schemas.microsoft.com/office/2007/relationships/media" Target="../media/media55.mp3"/><Relationship Id="rId1" Type="http://schemas.openxmlformats.org/officeDocument/2006/relationships/tags" Target="../tags/tag66.xml"/><Relationship Id="rId6" Type="http://schemas.openxmlformats.org/officeDocument/2006/relationships/image" Target="../media/image110.gif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microsoft.com/office/2007/relationships/media" Target="../media/media56.mp3"/><Relationship Id="rId7" Type="http://schemas.openxmlformats.org/officeDocument/2006/relationships/oleObject" Target="../embeddings/oleObject98.bin"/><Relationship Id="rId2" Type="http://schemas.openxmlformats.org/officeDocument/2006/relationships/tags" Target="../tags/tag67.xml"/><Relationship Id="rId1" Type="http://schemas.openxmlformats.org/officeDocument/2006/relationships/vmlDrawing" Target="../drawings/vmlDrawing39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6.png"/><Relationship Id="rId4" Type="http://schemas.openxmlformats.org/officeDocument/2006/relationships/audio" Target="../media/media56.mp3"/><Relationship Id="rId9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7.mp3"/><Relationship Id="rId7" Type="http://schemas.openxmlformats.org/officeDocument/2006/relationships/image" Target="../media/image5.png"/><Relationship Id="rId2" Type="http://schemas.microsoft.com/office/2007/relationships/media" Target="../media/media57.mp3"/><Relationship Id="rId1" Type="http://schemas.openxmlformats.org/officeDocument/2006/relationships/tags" Target="../tags/tag68.xml"/><Relationship Id="rId6" Type="http://schemas.openxmlformats.org/officeDocument/2006/relationships/image" Target="../media/image113.wmf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58.mp3"/><Relationship Id="rId7" Type="http://schemas.openxmlformats.org/officeDocument/2006/relationships/image" Target="../media/image115.wmf"/><Relationship Id="rId2" Type="http://schemas.microsoft.com/office/2007/relationships/media" Target="../media/media58.mp3"/><Relationship Id="rId1" Type="http://schemas.openxmlformats.org/officeDocument/2006/relationships/tags" Target="../tags/tag69.xml"/><Relationship Id="rId6" Type="http://schemas.openxmlformats.org/officeDocument/2006/relationships/image" Target="../media/image114.wmf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9.mp3"/><Relationship Id="rId7" Type="http://schemas.openxmlformats.org/officeDocument/2006/relationships/image" Target="../media/image5.png"/><Relationship Id="rId2" Type="http://schemas.microsoft.com/office/2007/relationships/media" Target="../media/media59.mp3"/><Relationship Id="rId1" Type="http://schemas.openxmlformats.org/officeDocument/2006/relationships/tags" Target="../tags/tag70.xml"/><Relationship Id="rId6" Type="http://schemas.openxmlformats.org/officeDocument/2006/relationships/image" Target="../media/image116.gif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4.wmf"/><Relationship Id="rId3" Type="http://schemas.microsoft.com/office/2007/relationships/media" Target="../media/media6.mp3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6.bin"/><Relationship Id="rId2" Type="http://schemas.openxmlformats.org/officeDocument/2006/relationships/tags" Target="../tags/tag17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13.wmf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6.png"/><Relationship Id="rId10" Type="http://schemas.openxmlformats.org/officeDocument/2006/relationships/oleObject" Target="../embeddings/oleObject5.bin"/><Relationship Id="rId4" Type="http://schemas.openxmlformats.org/officeDocument/2006/relationships/audio" Target="../media/media6.mp3"/><Relationship Id="rId9" Type="http://schemas.openxmlformats.org/officeDocument/2006/relationships/image" Target="../media/image15.emf"/><Relationship Id="rId1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microsoft.com/office/2007/relationships/media" Target="../media/media60.mp3"/><Relationship Id="rId7" Type="http://schemas.openxmlformats.org/officeDocument/2006/relationships/oleObject" Target="../embeddings/oleObject99.bin"/><Relationship Id="rId2" Type="http://schemas.openxmlformats.org/officeDocument/2006/relationships/tags" Target="../tags/tag71.xml"/><Relationship Id="rId1" Type="http://schemas.openxmlformats.org/officeDocument/2006/relationships/vmlDrawing" Target="../drawings/vmlDrawing40.vml"/><Relationship Id="rId6" Type="http://schemas.openxmlformats.org/officeDocument/2006/relationships/notesSlide" Target="../notesSlides/notesSlide6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8.wmf"/><Relationship Id="rId4" Type="http://schemas.openxmlformats.org/officeDocument/2006/relationships/audio" Target="../media/media60.mp3"/><Relationship Id="rId9" Type="http://schemas.openxmlformats.org/officeDocument/2006/relationships/oleObject" Target="../embeddings/oleObject100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microsoft.com/office/2007/relationships/media" Target="../media/media61.mp3"/><Relationship Id="rId7" Type="http://schemas.openxmlformats.org/officeDocument/2006/relationships/oleObject" Target="../embeddings/oleObject101.bin"/><Relationship Id="rId2" Type="http://schemas.openxmlformats.org/officeDocument/2006/relationships/tags" Target="../tags/tag72.xml"/><Relationship Id="rId1" Type="http://schemas.openxmlformats.org/officeDocument/2006/relationships/vmlDrawing" Target="../drawings/vmlDrawing41.v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1.mp3"/><Relationship Id="rId9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13" Type="http://schemas.openxmlformats.org/officeDocument/2006/relationships/image" Target="../media/image5.png"/><Relationship Id="rId3" Type="http://schemas.microsoft.com/office/2007/relationships/media" Target="../media/media62.mp3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22.wmf"/><Relationship Id="rId2" Type="http://schemas.openxmlformats.org/officeDocument/2006/relationships/tags" Target="../tags/tag73.xml"/><Relationship Id="rId1" Type="http://schemas.openxmlformats.org/officeDocument/2006/relationships/vmlDrawing" Target="../drawings/vmlDrawing42.vml"/><Relationship Id="rId6" Type="http://schemas.openxmlformats.org/officeDocument/2006/relationships/notesSlide" Target="../notesSlides/notesSlide62.xml"/><Relationship Id="rId11" Type="http://schemas.openxmlformats.org/officeDocument/2006/relationships/oleObject" Target="../embeddings/oleObject104.bin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21.wmf"/><Relationship Id="rId4" Type="http://schemas.openxmlformats.org/officeDocument/2006/relationships/audio" Target="../media/media62.mp3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microsoft.com/office/2007/relationships/media" Target="../media/media63.mp3"/><Relationship Id="rId7" Type="http://schemas.openxmlformats.org/officeDocument/2006/relationships/oleObject" Target="../embeddings/oleObject105.bin"/><Relationship Id="rId2" Type="http://schemas.openxmlformats.org/officeDocument/2006/relationships/tags" Target="../tags/tag74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6.png"/><Relationship Id="rId4" Type="http://schemas.openxmlformats.org/officeDocument/2006/relationships/audio" Target="../media/media63.mp3"/><Relationship Id="rId9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microsoft.com/office/2007/relationships/media" Target="../media/media64.mp3"/><Relationship Id="rId7" Type="http://schemas.openxmlformats.org/officeDocument/2006/relationships/oleObject" Target="../embeddings/oleObject106.bin"/><Relationship Id="rId2" Type="http://schemas.openxmlformats.org/officeDocument/2006/relationships/tags" Target="../tags/tag75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64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5.wmf"/><Relationship Id="rId4" Type="http://schemas.openxmlformats.org/officeDocument/2006/relationships/audio" Target="../media/media64.mp3"/><Relationship Id="rId9" Type="http://schemas.openxmlformats.org/officeDocument/2006/relationships/oleObject" Target="../embeddings/oleObject107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microsoft.com/office/2007/relationships/media" Target="../media/media65.mp3"/><Relationship Id="rId7" Type="http://schemas.openxmlformats.org/officeDocument/2006/relationships/oleObject" Target="../embeddings/oleObject108.bin"/><Relationship Id="rId2" Type="http://schemas.openxmlformats.org/officeDocument/2006/relationships/tags" Target="../tags/tag76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5.mp3"/><Relationship Id="rId9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image" Target="../media/image5.png"/><Relationship Id="rId3" Type="http://schemas.microsoft.com/office/2007/relationships/media" Target="../media/media66.mp3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29.wmf"/><Relationship Id="rId2" Type="http://schemas.openxmlformats.org/officeDocument/2006/relationships/tags" Target="../tags/tag77.xml"/><Relationship Id="rId1" Type="http://schemas.openxmlformats.org/officeDocument/2006/relationships/vmlDrawing" Target="../drawings/vmlDrawing46.vml"/><Relationship Id="rId6" Type="http://schemas.openxmlformats.org/officeDocument/2006/relationships/notesSlide" Target="../notesSlides/notesSlide66.xml"/><Relationship Id="rId11" Type="http://schemas.openxmlformats.org/officeDocument/2006/relationships/oleObject" Target="../embeddings/oleObject111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8.wmf"/><Relationship Id="rId4" Type="http://schemas.openxmlformats.org/officeDocument/2006/relationships/audio" Target="../media/media66.mp3"/><Relationship Id="rId9" Type="http://schemas.openxmlformats.org/officeDocument/2006/relationships/oleObject" Target="../embeddings/oleObject11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7.mp3"/><Relationship Id="rId2" Type="http://schemas.microsoft.com/office/2007/relationships/media" Target="../media/media67.mp3"/><Relationship Id="rId1" Type="http://schemas.openxmlformats.org/officeDocument/2006/relationships/tags" Target="../tags/tag7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emf"/><Relationship Id="rId13" Type="http://schemas.openxmlformats.org/officeDocument/2006/relationships/image" Target="../media/image5.png"/><Relationship Id="rId3" Type="http://schemas.openxmlformats.org/officeDocument/2006/relationships/audio" Target="../media/media68.mp3"/><Relationship Id="rId7" Type="http://schemas.openxmlformats.org/officeDocument/2006/relationships/customXml" Target="../ink/ink1.xml"/><Relationship Id="rId12" Type="http://schemas.openxmlformats.org/officeDocument/2006/relationships/image" Target="../media/image131.emf"/><Relationship Id="rId2" Type="http://schemas.microsoft.com/office/2007/relationships/media" Target="../media/media68.mp3"/><Relationship Id="rId1" Type="http://schemas.openxmlformats.org/officeDocument/2006/relationships/tags" Target="../tags/tag79.xml"/><Relationship Id="rId6" Type="http://schemas.openxmlformats.org/officeDocument/2006/relationships/image" Target="../media/image130.emf"/><Relationship Id="rId11" Type="http://schemas.openxmlformats.org/officeDocument/2006/relationships/customXml" Target="../ink/ink3.xml"/><Relationship Id="rId5" Type="http://schemas.openxmlformats.org/officeDocument/2006/relationships/notesSlide" Target="../notesSlides/notesSlide68.xml"/><Relationship Id="rId10" Type="http://schemas.openxmlformats.org/officeDocument/2006/relationships/image" Target="../media/image1300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9.mp3"/><Relationship Id="rId2" Type="http://schemas.microsoft.com/office/2007/relationships/media" Target="../media/media69.mp3"/><Relationship Id="rId1" Type="http://schemas.openxmlformats.org/officeDocument/2006/relationships/tags" Target="../tags/tag8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microsoft.com/office/2007/relationships/media" Target="../media/media7.mp3"/><Relationship Id="rId7" Type="http://schemas.openxmlformats.org/officeDocument/2006/relationships/oleObject" Target="../embeddings/oleObject7.bin"/><Relationship Id="rId2" Type="http://schemas.openxmlformats.org/officeDocument/2006/relationships/tags" Target="../tags/tag18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7.mp3"/><Relationship Id="rId9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microsoft.com/office/2007/relationships/media" Target="../media/media70.mp3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6.png"/><Relationship Id="rId2" Type="http://schemas.openxmlformats.org/officeDocument/2006/relationships/tags" Target="../tags/tag81.xml"/><Relationship Id="rId1" Type="http://schemas.openxmlformats.org/officeDocument/2006/relationships/vmlDrawing" Target="../drawings/vmlDrawing47.vml"/><Relationship Id="rId6" Type="http://schemas.openxmlformats.org/officeDocument/2006/relationships/notesSlide" Target="../notesSlides/notesSlide7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32.wmf"/><Relationship Id="rId4" Type="http://schemas.openxmlformats.org/officeDocument/2006/relationships/audio" Target="../media/media70.mp3"/><Relationship Id="rId9" Type="http://schemas.openxmlformats.org/officeDocument/2006/relationships/oleObject" Target="../embeddings/oleObject113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13" Type="http://schemas.openxmlformats.org/officeDocument/2006/relationships/oleObject" Target="../embeddings/oleObject117.bin"/><Relationship Id="rId3" Type="http://schemas.microsoft.com/office/2007/relationships/media" Target="../media/media71.mp3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135.wmf"/><Relationship Id="rId2" Type="http://schemas.openxmlformats.org/officeDocument/2006/relationships/tags" Target="../tags/tag82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48.vml"/><Relationship Id="rId6" Type="http://schemas.openxmlformats.org/officeDocument/2006/relationships/notesSlide" Target="../notesSlides/notesSlide71.xml"/><Relationship Id="rId11" Type="http://schemas.openxmlformats.org/officeDocument/2006/relationships/oleObject" Target="../embeddings/oleObject116.bin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5.png"/><Relationship Id="rId10" Type="http://schemas.openxmlformats.org/officeDocument/2006/relationships/image" Target="../media/image134.wmf"/><Relationship Id="rId4" Type="http://schemas.openxmlformats.org/officeDocument/2006/relationships/audio" Target="../media/media71.mp3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119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media72.mp3"/><Relationship Id="rId7" Type="http://schemas.openxmlformats.org/officeDocument/2006/relationships/image" Target="../media/image5.png"/><Relationship Id="rId2" Type="http://schemas.microsoft.com/office/2007/relationships/media" Target="../media/media72.mp3"/><Relationship Id="rId1" Type="http://schemas.openxmlformats.org/officeDocument/2006/relationships/tags" Target="../tags/tag83.xml"/><Relationship Id="rId6" Type="http://schemas.openxmlformats.org/officeDocument/2006/relationships/image" Target="../media/image136.emf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image" Target="../media/image5.png"/><Relationship Id="rId3" Type="http://schemas.microsoft.com/office/2007/relationships/media" Target="../media/media73.mp3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139.wmf"/><Relationship Id="rId2" Type="http://schemas.openxmlformats.org/officeDocument/2006/relationships/tags" Target="../tags/tag84.xml"/><Relationship Id="rId1" Type="http://schemas.openxmlformats.org/officeDocument/2006/relationships/vmlDrawing" Target="../drawings/vmlDrawing49.vml"/><Relationship Id="rId6" Type="http://schemas.openxmlformats.org/officeDocument/2006/relationships/notesSlide" Target="../notesSlides/notesSlide73.xml"/><Relationship Id="rId11" Type="http://schemas.openxmlformats.org/officeDocument/2006/relationships/oleObject" Target="../embeddings/oleObject120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8.wmf"/><Relationship Id="rId4" Type="http://schemas.openxmlformats.org/officeDocument/2006/relationships/audio" Target="../media/media73.mp3"/><Relationship Id="rId9" Type="http://schemas.openxmlformats.org/officeDocument/2006/relationships/oleObject" Target="../embeddings/oleObject119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microsoft.com/office/2007/relationships/media" Target="../media/media74.mp3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16.png"/><Relationship Id="rId2" Type="http://schemas.openxmlformats.org/officeDocument/2006/relationships/tags" Target="../tags/tag85.xml"/><Relationship Id="rId1" Type="http://schemas.openxmlformats.org/officeDocument/2006/relationships/vmlDrawing" Target="../drawings/vmlDrawing50.vml"/><Relationship Id="rId6" Type="http://schemas.openxmlformats.org/officeDocument/2006/relationships/notesSlide" Target="../notesSlides/notesSlide74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40.emf"/><Relationship Id="rId4" Type="http://schemas.openxmlformats.org/officeDocument/2006/relationships/audio" Target="../media/media74.mp3"/><Relationship Id="rId9" Type="http://schemas.openxmlformats.org/officeDocument/2006/relationships/oleObject" Target="../embeddings/oleObject122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media75.mp3"/><Relationship Id="rId7" Type="http://schemas.openxmlformats.org/officeDocument/2006/relationships/image" Target="../media/image5.png"/><Relationship Id="rId2" Type="http://schemas.microsoft.com/office/2007/relationships/media" Target="../media/media75.mp3"/><Relationship Id="rId1" Type="http://schemas.openxmlformats.org/officeDocument/2006/relationships/tags" Target="../tags/tag86.xml"/><Relationship Id="rId6" Type="http://schemas.openxmlformats.org/officeDocument/2006/relationships/image" Target="../media/image130.emf"/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media76.mp3"/><Relationship Id="rId7" Type="http://schemas.openxmlformats.org/officeDocument/2006/relationships/image" Target="../media/image5.png"/><Relationship Id="rId2" Type="http://schemas.microsoft.com/office/2007/relationships/media" Target="../media/media76.mp3"/><Relationship Id="rId1" Type="http://schemas.openxmlformats.org/officeDocument/2006/relationships/tags" Target="../tags/tag87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7.mp3"/><Relationship Id="rId7" Type="http://schemas.openxmlformats.org/officeDocument/2006/relationships/image" Target="../media/image5.png"/><Relationship Id="rId2" Type="http://schemas.microsoft.com/office/2007/relationships/media" Target="../media/media77.mp3"/><Relationship Id="rId1" Type="http://schemas.openxmlformats.org/officeDocument/2006/relationships/tags" Target="../tags/tag88.xml"/><Relationship Id="rId6" Type="http://schemas.openxmlformats.org/officeDocument/2006/relationships/image" Target="../media/image130.emf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microsoft.com/office/2007/relationships/media" Target="../media/media78.mp3"/><Relationship Id="rId7" Type="http://schemas.openxmlformats.org/officeDocument/2006/relationships/oleObject" Target="../embeddings/oleObject123.bin"/><Relationship Id="rId2" Type="http://schemas.openxmlformats.org/officeDocument/2006/relationships/tags" Target="../tags/tag89.xml"/><Relationship Id="rId1" Type="http://schemas.openxmlformats.org/officeDocument/2006/relationships/vmlDrawing" Target="../drawings/vmlDrawing51.v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8.mp3"/><Relationship Id="rId9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bin"/><Relationship Id="rId3" Type="http://schemas.openxmlformats.org/officeDocument/2006/relationships/audio" Target="../media/media79.mp3"/><Relationship Id="rId7" Type="http://schemas.openxmlformats.org/officeDocument/2006/relationships/audio" Target="../media/audio2.bin"/><Relationship Id="rId2" Type="http://schemas.microsoft.com/office/2007/relationships/media" Target="../media/media79.mp3"/><Relationship Id="rId1" Type="http://schemas.openxmlformats.org/officeDocument/2006/relationships/tags" Target="../tags/tag90.xml"/><Relationship Id="rId6" Type="http://schemas.openxmlformats.org/officeDocument/2006/relationships/audio" Target="../media/audio1.bin"/><Relationship Id="rId5" Type="http://schemas.openxmlformats.org/officeDocument/2006/relationships/notesSlide" Target="../notesSlides/notesSlide79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8.xml"/><Relationship Id="rId9" Type="http://schemas.openxmlformats.org/officeDocument/2006/relationships/audio" Target="../media/audio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p3"/><Relationship Id="rId7" Type="http://schemas.openxmlformats.org/officeDocument/2006/relationships/image" Target="../media/image5.png"/><Relationship Id="rId2" Type="http://schemas.microsoft.com/office/2007/relationships/media" Target="../media/media8.mp3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0.mp3"/><Relationship Id="rId2" Type="http://schemas.microsoft.com/office/2007/relationships/media" Target="../media/media80.mp3"/><Relationship Id="rId1" Type="http://schemas.openxmlformats.org/officeDocument/2006/relationships/tags" Target="../tags/tag9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microsoft.com/office/2007/relationships/media" Target="../media/media81.mp3"/><Relationship Id="rId7" Type="http://schemas.openxmlformats.org/officeDocument/2006/relationships/oleObject" Target="../embeddings/oleObject124.bin"/><Relationship Id="rId2" Type="http://schemas.openxmlformats.org/officeDocument/2006/relationships/tags" Target="../tags/tag92.xml"/><Relationship Id="rId1" Type="http://schemas.openxmlformats.org/officeDocument/2006/relationships/vmlDrawing" Target="../drawings/vmlDrawing52.vml"/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1.mp3"/><Relationship Id="rId9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media82.mp3"/><Relationship Id="rId7" Type="http://schemas.openxmlformats.org/officeDocument/2006/relationships/image" Target="../media/image5.png"/><Relationship Id="rId2" Type="http://schemas.microsoft.com/office/2007/relationships/media" Target="../media/media82.mp3"/><Relationship Id="rId1" Type="http://schemas.openxmlformats.org/officeDocument/2006/relationships/tags" Target="../tags/tag93.xml"/><Relationship Id="rId6" Type="http://schemas.openxmlformats.org/officeDocument/2006/relationships/image" Target="../media/image144.emf"/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media83.mp3"/><Relationship Id="rId2" Type="http://schemas.microsoft.com/office/2007/relationships/media" Target="../media/media83.mp3"/><Relationship Id="rId1" Type="http://schemas.openxmlformats.org/officeDocument/2006/relationships/tags" Target="../tags/tag9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microsoft.com/office/2007/relationships/media" Target="../media/media84.mp3"/><Relationship Id="rId7" Type="http://schemas.openxmlformats.org/officeDocument/2006/relationships/oleObject" Target="../embeddings/oleObject125.bin"/><Relationship Id="rId2" Type="http://schemas.openxmlformats.org/officeDocument/2006/relationships/tags" Target="../tags/tag95.xml"/><Relationship Id="rId1" Type="http://schemas.openxmlformats.org/officeDocument/2006/relationships/vmlDrawing" Target="../drawings/vmlDrawing53.vml"/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84.mp3"/><Relationship Id="rId9" Type="http://schemas.openxmlformats.org/officeDocument/2006/relationships/image" Target="../media/image14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media85.mp3"/><Relationship Id="rId2" Type="http://schemas.microsoft.com/office/2007/relationships/media" Target="../media/media85.mp3"/><Relationship Id="rId1" Type="http://schemas.openxmlformats.org/officeDocument/2006/relationships/tags" Target="../tags/tag9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microsoft.com/office/2007/relationships/media" Target="../media/media86.mp3"/><Relationship Id="rId7" Type="http://schemas.openxmlformats.org/officeDocument/2006/relationships/oleObject" Target="../embeddings/oleObject126.bin"/><Relationship Id="rId2" Type="http://schemas.openxmlformats.org/officeDocument/2006/relationships/tags" Target="../tags/tag97.xml"/><Relationship Id="rId1" Type="http://schemas.openxmlformats.org/officeDocument/2006/relationships/vmlDrawing" Target="../drawings/vmlDrawing54.vml"/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6.mp3"/><Relationship Id="rId9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microsoft.com/office/2007/relationships/media" Target="../media/media87.mp3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5.png"/><Relationship Id="rId2" Type="http://schemas.openxmlformats.org/officeDocument/2006/relationships/tags" Target="../tags/tag98.xml"/><Relationship Id="rId1" Type="http://schemas.openxmlformats.org/officeDocument/2006/relationships/vmlDrawing" Target="../drawings/vmlDrawing55.vml"/><Relationship Id="rId6" Type="http://schemas.openxmlformats.org/officeDocument/2006/relationships/notesSlide" Target="../notesSlides/notesSlide87.xml"/><Relationship Id="rId11" Type="http://schemas.openxmlformats.org/officeDocument/2006/relationships/image" Target="../media/image15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9.wmf"/><Relationship Id="rId4" Type="http://schemas.openxmlformats.org/officeDocument/2006/relationships/audio" Target="../media/media87.mp3"/><Relationship Id="rId9" Type="http://schemas.openxmlformats.org/officeDocument/2006/relationships/oleObject" Target="../embeddings/oleObject128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8.mp3"/><Relationship Id="rId2" Type="http://schemas.microsoft.com/office/2007/relationships/media" Target="../media/media88.mp3"/><Relationship Id="rId1" Type="http://schemas.openxmlformats.org/officeDocument/2006/relationships/tags" Target="../tags/tag9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5.png"/><Relationship Id="rId3" Type="http://schemas.microsoft.com/office/2007/relationships/media" Target="../media/media9.mp3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2.wmf"/><Relationship Id="rId2" Type="http://schemas.openxmlformats.org/officeDocument/2006/relationships/tags" Target="../tags/tag20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9.xml"/><Relationship Id="rId11" Type="http://schemas.openxmlformats.org/officeDocument/2006/relationships/oleObject" Target="../embeddings/oleObject10.bin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1.wmf"/><Relationship Id="rId4" Type="http://schemas.openxmlformats.org/officeDocument/2006/relationships/audio" Target="../media/media9.mp3"/><Relationship Id="rId9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3789040"/>
            <a:ext cx="6477000" cy="1828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DIGITAL SIGNAL PROCESSING</a:t>
            </a:r>
            <a:br>
              <a:rPr lang="en-GB" dirty="0"/>
            </a:br>
            <a:r>
              <a:rPr lang="en-GB" dirty="0"/>
              <a:t>Chapter 6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>
            <a:normAutofit fontScale="55000" lnSpcReduction="20000"/>
          </a:bodyPr>
          <a:lstStyle/>
          <a:p>
            <a:pPr eaLnBrk="1" hangingPunct="1"/>
            <a:endParaRPr lang="en-GB" sz="3400" dirty="0"/>
          </a:p>
          <a:p>
            <a:pPr eaLnBrk="1" hangingPunct="1"/>
            <a:r>
              <a:rPr lang="en-GB" sz="3400" dirty="0"/>
              <a:t>EEE DSP Teaching Team</a:t>
            </a:r>
          </a:p>
          <a:p>
            <a:pPr eaLnBrk="1" hangingPunct="1"/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3C75B6-9A3F-4BFC-A6FA-CE2540634F3B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26" y="4087205"/>
            <a:ext cx="2436774" cy="182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59858456">
            <a:hlinkClick r:id="" action="ppaction://media"/>
            <a:extLst>
              <a:ext uri="{FF2B5EF4-FFF2-40B4-BE49-F238E27FC236}">
                <a16:creationId xmlns:a16="http://schemas.microsoft.com/office/drawing/2014/main" id="{CAC4BD5A-A810-4618-8240-BF842BAAAB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1636" y="6064772"/>
            <a:ext cx="487362" cy="48736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59632" y="6210300"/>
            <a:ext cx="5867400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2418C4C-1776-4697-8C1F-FFACE5E648E9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Z-transform table</a:t>
            </a:r>
          </a:p>
        </p:txBody>
      </p:sp>
      <p:graphicFrame>
        <p:nvGraphicFramePr>
          <p:cNvPr id="17499" name="Group 91"/>
          <p:cNvGraphicFramePr>
            <a:graphicFrameLocks noGrp="1"/>
          </p:cNvGraphicFramePr>
          <p:nvPr>
            <p:ph type="tbl" idx="1"/>
          </p:nvPr>
        </p:nvGraphicFramePr>
        <p:xfrm>
          <a:off x="1403648" y="1628800"/>
          <a:ext cx="6529387" cy="4924427"/>
        </p:xfrm>
        <a:graphic>
          <a:graphicData uri="http://schemas.openxmlformats.org/drawingml/2006/table">
            <a:tbl>
              <a:tblPr/>
              <a:tblGrid>
                <a:gridCol w="268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Sequence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Transform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3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3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288" name="Object 41"/>
          <p:cNvGraphicFramePr>
            <a:graphicFrameLocks noChangeAspect="1"/>
          </p:cNvGraphicFramePr>
          <p:nvPr/>
        </p:nvGraphicFramePr>
        <p:xfrm>
          <a:off x="2268538" y="2420938"/>
          <a:ext cx="1409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" name="Equation" r:id="rId7" imgW="1409088" imgH="380835" progId="Equation.3">
                  <p:embed/>
                </p:oleObj>
              </mc:Choice>
              <mc:Fallback>
                <p:oleObj name="Equation" r:id="rId7" imgW="1409088" imgH="380835" progId="Equation.3">
                  <p:embed/>
                  <p:pic>
                    <p:nvPicPr>
                      <p:cNvPr id="11288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420938"/>
                        <a:ext cx="1409700" cy="3810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9" name="Object 56"/>
          <p:cNvGraphicFramePr>
            <a:graphicFrameLocks noChangeAspect="1"/>
          </p:cNvGraphicFramePr>
          <p:nvPr/>
        </p:nvGraphicFramePr>
        <p:xfrm>
          <a:off x="2195513" y="3429000"/>
          <a:ext cx="1333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" name="Equation" r:id="rId9" imgW="1333500" imgH="381000" progId="Equation.3">
                  <p:embed/>
                </p:oleObj>
              </mc:Choice>
              <mc:Fallback>
                <p:oleObj name="Equation" r:id="rId9" imgW="1333500" imgH="381000" progId="Equation.3">
                  <p:embed/>
                  <p:pic>
                    <p:nvPicPr>
                      <p:cNvPr id="11289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429000"/>
                        <a:ext cx="1333500" cy="3810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0" name="Object 57"/>
          <p:cNvGraphicFramePr>
            <a:graphicFrameLocks noChangeAspect="1"/>
          </p:cNvGraphicFramePr>
          <p:nvPr/>
        </p:nvGraphicFramePr>
        <p:xfrm>
          <a:off x="2051050" y="4508500"/>
          <a:ext cx="1663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" name="Equation" r:id="rId11" imgW="1663700" imgH="419100" progId="Equation.3">
                  <p:embed/>
                </p:oleObj>
              </mc:Choice>
              <mc:Fallback>
                <p:oleObj name="Equation" r:id="rId11" imgW="1663700" imgH="419100" progId="Equation.3">
                  <p:embed/>
                  <p:pic>
                    <p:nvPicPr>
                      <p:cNvPr id="1129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508500"/>
                        <a:ext cx="1663700" cy="4191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1" name="Object 58"/>
          <p:cNvGraphicFramePr>
            <a:graphicFrameLocks noChangeAspect="1"/>
          </p:cNvGraphicFramePr>
          <p:nvPr/>
        </p:nvGraphicFramePr>
        <p:xfrm>
          <a:off x="2051050" y="5661025"/>
          <a:ext cx="1587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" name="Equation" r:id="rId13" imgW="1587500" imgH="419100" progId="Equation.3">
                  <p:embed/>
                </p:oleObj>
              </mc:Choice>
              <mc:Fallback>
                <p:oleObj name="Equation" r:id="rId13" imgW="1587500" imgH="419100" progId="Equation.3">
                  <p:embed/>
                  <p:pic>
                    <p:nvPicPr>
                      <p:cNvPr id="11291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661025"/>
                        <a:ext cx="1587500" cy="4191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2" name="Object 64"/>
          <p:cNvGraphicFramePr>
            <a:graphicFrameLocks noChangeAspect="1"/>
          </p:cNvGraphicFramePr>
          <p:nvPr/>
        </p:nvGraphicFramePr>
        <p:xfrm>
          <a:off x="5004048" y="2276872"/>
          <a:ext cx="2425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name="Equation" r:id="rId15" imgW="2425700" imgH="838200" progId="Equation.3">
                  <p:embed/>
                </p:oleObj>
              </mc:Choice>
              <mc:Fallback>
                <p:oleObj name="Equation" r:id="rId15" imgW="2425700" imgH="838200" progId="Equation.3">
                  <p:embed/>
                  <p:pic>
                    <p:nvPicPr>
                      <p:cNvPr id="11292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276872"/>
                        <a:ext cx="2425700" cy="8382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3" name="Object 65"/>
          <p:cNvGraphicFramePr>
            <a:graphicFrameLocks noChangeAspect="1"/>
          </p:cNvGraphicFramePr>
          <p:nvPr/>
        </p:nvGraphicFramePr>
        <p:xfrm>
          <a:off x="4932040" y="3356992"/>
          <a:ext cx="2781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3" name="Equation" r:id="rId17" imgW="2781300" imgH="952500" progId="Equation.3">
                  <p:embed/>
                </p:oleObj>
              </mc:Choice>
              <mc:Fallback>
                <p:oleObj name="Equation" r:id="rId17" imgW="2781300" imgH="952500" progId="Equation.3">
                  <p:embed/>
                  <p:pic>
                    <p:nvPicPr>
                      <p:cNvPr id="11293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356992"/>
                        <a:ext cx="2781300" cy="9525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4" name="Object 66"/>
          <p:cNvGraphicFramePr>
            <a:graphicFrameLocks noChangeAspect="1"/>
          </p:cNvGraphicFramePr>
          <p:nvPr/>
        </p:nvGraphicFramePr>
        <p:xfrm>
          <a:off x="4932040" y="4509120"/>
          <a:ext cx="2717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" name="Equation" r:id="rId19" imgW="2717800" imgH="838200" progId="Equation.3">
                  <p:embed/>
                </p:oleObj>
              </mc:Choice>
              <mc:Fallback>
                <p:oleObj name="Equation" r:id="rId19" imgW="2717800" imgH="838200" progId="Equation.3">
                  <p:embed/>
                  <p:pic>
                    <p:nvPicPr>
                      <p:cNvPr id="11294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509120"/>
                        <a:ext cx="2717800" cy="8382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5" name="Object 67"/>
          <p:cNvGraphicFramePr>
            <a:graphicFrameLocks noChangeAspect="1"/>
          </p:cNvGraphicFramePr>
          <p:nvPr/>
        </p:nvGraphicFramePr>
        <p:xfrm>
          <a:off x="4788024" y="5517232"/>
          <a:ext cx="2717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5" name="Equation" r:id="rId21" imgW="2717800" imgH="838200" progId="Equation.3">
                  <p:embed/>
                </p:oleObj>
              </mc:Choice>
              <mc:Fallback>
                <p:oleObj name="Equation" r:id="rId21" imgW="2717800" imgH="838200" progId="Equation.3">
                  <p:embed/>
                  <p:pic>
                    <p:nvPicPr>
                      <p:cNvPr id="11295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5517232"/>
                        <a:ext cx="2717800" cy="8382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553">
            <a:hlinkClick r:id="" action="ppaction://media"/>
            <a:extLst>
              <a:ext uri="{FF2B5EF4-FFF2-40B4-BE49-F238E27FC236}">
                <a16:creationId xmlns:a16="http://schemas.microsoft.com/office/drawing/2014/main" id="{5331254F-3148-42AF-833D-AD787C66FDD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056563" y="55260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7048" y="6521132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13340" y="116128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87424557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C4FF269-3218-4DB5-B01A-D204AA6C3E4E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2291" name="Rectangle 20"/>
          <p:cNvSpPr>
            <a:spLocks noChangeArrowheads="1"/>
          </p:cNvSpPr>
          <p:nvPr/>
        </p:nvSpPr>
        <p:spPr bwMode="auto">
          <a:xfrm>
            <a:off x="160893" y="2645570"/>
            <a:ext cx="8785225" cy="4221162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2292" name="Rectangle 6"/>
          <p:cNvSpPr>
            <a:spLocks noChangeArrowheads="1"/>
          </p:cNvSpPr>
          <p:nvPr/>
        </p:nvSpPr>
        <p:spPr bwMode="auto">
          <a:xfrm>
            <a:off x="184151" y="1493442"/>
            <a:ext cx="8785225" cy="1152128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Region of Convergence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0440" y="1241772"/>
            <a:ext cx="8425184" cy="1253778"/>
          </a:xfrm>
        </p:spPr>
        <p:txBody>
          <a:bodyPr/>
          <a:lstStyle/>
          <a:p>
            <a:pPr eaLnBrk="1" hangingPunct="1"/>
            <a:endParaRPr lang="en-GB" sz="2400" dirty="0">
              <a:solidFill>
                <a:schemeClr val="tx1"/>
              </a:solidFill>
            </a:endParaRPr>
          </a:p>
          <a:p>
            <a:pPr eaLnBrk="1" hangingPunct="1"/>
            <a:r>
              <a:rPr lang="en-GB" sz="2400" dirty="0">
                <a:solidFill>
                  <a:schemeClr val="tx1"/>
                </a:solidFill>
              </a:rPr>
              <a:t>The set of z values for which summation                   converges</a:t>
            </a:r>
            <a:r>
              <a:rPr lang="en-GB" sz="2800" dirty="0"/>
              <a:t> </a:t>
            </a:r>
            <a:endParaRPr lang="en-GB" sz="2400" dirty="0"/>
          </a:p>
        </p:txBody>
      </p:sp>
      <p:sp>
        <p:nvSpPr>
          <p:cNvPr id="1229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12296" name="Object 4"/>
          <p:cNvGraphicFramePr>
            <a:graphicFrameLocks noChangeAspect="1"/>
          </p:cNvGraphicFramePr>
          <p:nvPr/>
        </p:nvGraphicFramePr>
        <p:xfrm>
          <a:off x="5544344" y="1494433"/>
          <a:ext cx="151288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" name="Equation" r:id="rId7" imgW="723586" imgH="431613" progId="Equation.3">
                  <p:embed/>
                </p:oleObj>
              </mc:Choice>
              <mc:Fallback>
                <p:oleObj name="Equation" r:id="rId7" imgW="723586" imgH="431613" progId="Equation.3">
                  <p:embed/>
                  <p:pic>
                    <p:nvPicPr>
                      <p:cNvPr id="122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4344" y="1494433"/>
                        <a:ext cx="1512887" cy="904875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Rectangle 8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12298" name="Object 7"/>
          <p:cNvGraphicFramePr>
            <a:graphicFrameLocks noChangeAspect="1"/>
          </p:cNvGraphicFramePr>
          <p:nvPr/>
        </p:nvGraphicFramePr>
        <p:xfrm>
          <a:off x="5148263" y="2708275"/>
          <a:ext cx="20875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5" name="Equation" r:id="rId9" imgW="1155199" imgH="266584" progId="Equation.3">
                  <p:embed/>
                </p:oleObj>
              </mc:Choice>
              <mc:Fallback>
                <p:oleObj name="Equation" r:id="rId9" imgW="1155199" imgH="266584" progId="Equation.3">
                  <p:embed/>
                  <p:pic>
                    <p:nvPicPr>
                      <p:cNvPr id="1229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708275"/>
                        <a:ext cx="2087562" cy="479425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10"/>
          <p:cNvGraphicFramePr>
            <a:graphicFrameLocks noChangeAspect="1"/>
          </p:cNvGraphicFramePr>
          <p:nvPr/>
        </p:nvGraphicFramePr>
        <p:xfrm>
          <a:off x="468313" y="3284538"/>
          <a:ext cx="48958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6" name="Equation" r:id="rId11" imgW="2971800" imgH="266700" progId="Equation.3">
                  <p:embed/>
                </p:oleObj>
              </mc:Choice>
              <mc:Fallback>
                <p:oleObj name="Equation" r:id="rId11" imgW="2971800" imgH="266700" progId="Equation.3">
                  <p:embed/>
                  <p:pic>
                    <p:nvPicPr>
                      <p:cNvPr id="122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284538"/>
                        <a:ext cx="4895850" cy="439737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0" name="Object 12"/>
          <p:cNvGraphicFramePr>
            <a:graphicFrameLocks noChangeAspect="1"/>
          </p:cNvGraphicFramePr>
          <p:nvPr/>
        </p:nvGraphicFramePr>
        <p:xfrm>
          <a:off x="323850" y="4365625"/>
          <a:ext cx="59055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Equation" r:id="rId13" imgW="3733800" imgH="495300" progId="Equation.3">
                  <p:embed/>
                </p:oleObj>
              </mc:Choice>
              <mc:Fallback>
                <p:oleObj name="Equation" r:id="rId13" imgW="3733800" imgH="495300" progId="Equation.3">
                  <p:embed/>
                  <p:pic>
                    <p:nvPicPr>
                      <p:cNvPr id="123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365625"/>
                        <a:ext cx="5905500" cy="798513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1" name="Text Box 15"/>
          <p:cNvSpPr txBox="1">
            <a:spLocks noChangeArrowheads="1"/>
          </p:cNvSpPr>
          <p:nvPr/>
        </p:nvSpPr>
        <p:spPr bwMode="auto">
          <a:xfrm>
            <a:off x="323850" y="3789363"/>
            <a:ext cx="3529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sz="2800" baseline="0">
                <a:solidFill>
                  <a:schemeClr val="bg1"/>
                </a:solidFill>
              </a:rPr>
              <a:t>If z=5</a:t>
            </a:r>
            <a:endParaRPr lang="en-GB" sz="2800" baseline="0"/>
          </a:p>
        </p:txBody>
      </p:sp>
      <p:graphicFrame>
        <p:nvGraphicFramePr>
          <p:cNvPr id="1230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18547"/>
              </p:ext>
            </p:extLst>
          </p:nvPr>
        </p:nvGraphicFramePr>
        <p:xfrm>
          <a:off x="381718" y="5232510"/>
          <a:ext cx="604837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" name="Equation" r:id="rId15" imgW="3708400" imgH="723900" progId="Equation.3">
                  <p:embed/>
                </p:oleObj>
              </mc:Choice>
              <mc:Fallback>
                <p:oleObj name="Equation" r:id="rId15" imgW="3708400" imgH="723900" progId="Equation.3">
                  <p:embed/>
                  <p:pic>
                    <p:nvPicPr>
                      <p:cNvPr id="1230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18" y="5232510"/>
                        <a:ext cx="6048375" cy="11811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3" name="Rectangle 18"/>
          <p:cNvSpPr>
            <a:spLocks noChangeArrowheads="1"/>
          </p:cNvSpPr>
          <p:nvPr/>
        </p:nvSpPr>
        <p:spPr bwMode="auto">
          <a:xfrm>
            <a:off x="0" y="379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2304" name="Text Box 19"/>
          <p:cNvSpPr txBox="1">
            <a:spLocks noChangeArrowheads="1"/>
          </p:cNvSpPr>
          <p:nvPr/>
        </p:nvSpPr>
        <p:spPr bwMode="auto">
          <a:xfrm>
            <a:off x="381718" y="4915619"/>
            <a:ext cx="3529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sz="2800" baseline="0" dirty="0">
                <a:solidFill>
                  <a:schemeClr val="bg1"/>
                </a:solidFill>
              </a:rPr>
              <a:t>If z=0.2</a:t>
            </a:r>
            <a:endParaRPr lang="en-GB" sz="2800" baseline="0" dirty="0"/>
          </a:p>
        </p:txBody>
      </p:sp>
      <p:sp>
        <p:nvSpPr>
          <p:cNvPr id="148501" name="Oval 21"/>
          <p:cNvSpPr>
            <a:spLocks noChangeArrowheads="1"/>
          </p:cNvSpPr>
          <p:nvPr/>
        </p:nvSpPr>
        <p:spPr bwMode="auto">
          <a:xfrm>
            <a:off x="5364163" y="4292600"/>
            <a:ext cx="1152525" cy="1008063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800" baseline="0"/>
          </a:p>
        </p:txBody>
      </p:sp>
      <p:sp>
        <p:nvSpPr>
          <p:cNvPr id="148502" name="Freeform 22"/>
          <p:cNvSpPr>
            <a:spLocks/>
          </p:cNvSpPr>
          <p:nvPr/>
        </p:nvSpPr>
        <p:spPr bwMode="auto">
          <a:xfrm>
            <a:off x="1403350" y="3873500"/>
            <a:ext cx="4032250" cy="492125"/>
          </a:xfrm>
          <a:custGeom>
            <a:avLst/>
            <a:gdLst>
              <a:gd name="T0" fmla="*/ 0 w 2540"/>
              <a:gd name="T1" fmla="*/ 2147483647 h 310"/>
              <a:gd name="T2" fmla="*/ 2147483647 w 2540"/>
              <a:gd name="T3" fmla="*/ 2147483647 h 310"/>
              <a:gd name="T4" fmla="*/ 2147483647 w 2540"/>
              <a:gd name="T5" fmla="*/ 2147483647 h 31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40" h="310">
                <a:moveTo>
                  <a:pt x="0" y="83"/>
                </a:moveTo>
                <a:cubicBezTo>
                  <a:pt x="514" y="41"/>
                  <a:pt x="1029" y="0"/>
                  <a:pt x="1452" y="38"/>
                </a:cubicBezTo>
                <a:cubicBezTo>
                  <a:pt x="1875" y="76"/>
                  <a:pt x="2207" y="193"/>
                  <a:pt x="2540" y="310"/>
                </a:cubicBezTo>
              </a:path>
            </a:pathLst>
          </a:custGeom>
          <a:noFill/>
          <a:ln w="38100" cmpd="sng">
            <a:solidFill>
              <a:srgbClr val="FFFF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48503" name="Freeform 23"/>
          <p:cNvSpPr>
            <a:spLocks/>
          </p:cNvSpPr>
          <p:nvPr/>
        </p:nvSpPr>
        <p:spPr bwMode="auto">
          <a:xfrm>
            <a:off x="1930760" y="4851443"/>
            <a:ext cx="2520950" cy="1295400"/>
          </a:xfrm>
          <a:custGeom>
            <a:avLst/>
            <a:gdLst>
              <a:gd name="T0" fmla="*/ 0 w 2540"/>
              <a:gd name="T1" fmla="*/ 2147483647 h 310"/>
              <a:gd name="T2" fmla="*/ 2147483647 w 2540"/>
              <a:gd name="T3" fmla="*/ 2147483647 h 310"/>
              <a:gd name="T4" fmla="*/ 2147483647 w 2540"/>
              <a:gd name="T5" fmla="*/ 2147483647 h 31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40" h="310">
                <a:moveTo>
                  <a:pt x="0" y="83"/>
                </a:moveTo>
                <a:cubicBezTo>
                  <a:pt x="514" y="41"/>
                  <a:pt x="1029" y="0"/>
                  <a:pt x="1452" y="38"/>
                </a:cubicBezTo>
                <a:cubicBezTo>
                  <a:pt x="1875" y="76"/>
                  <a:pt x="2207" y="193"/>
                  <a:pt x="2540" y="310"/>
                </a:cubicBezTo>
              </a:path>
            </a:pathLst>
          </a:custGeom>
          <a:noFill/>
          <a:ln w="38100" cmpd="sng">
            <a:solidFill>
              <a:srgbClr val="FFFF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48504" name="Oval 24"/>
          <p:cNvSpPr>
            <a:spLocks noChangeArrowheads="1"/>
          </p:cNvSpPr>
          <p:nvPr/>
        </p:nvSpPr>
        <p:spPr bwMode="auto">
          <a:xfrm>
            <a:off x="4312966" y="5972723"/>
            <a:ext cx="719137" cy="431800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800" baseline="0"/>
          </a:p>
        </p:txBody>
      </p:sp>
      <p:sp>
        <p:nvSpPr>
          <p:cNvPr id="12309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2310" name="Text Box 35"/>
          <p:cNvSpPr txBox="1">
            <a:spLocks noChangeArrowheads="1"/>
          </p:cNvSpPr>
          <p:nvPr/>
        </p:nvSpPr>
        <p:spPr bwMode="auto">
          <a:xfrm>
            <a:off x="323850" y="2708275"/>
            <a:ext cx="5976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sz="2800" baseline="0">
                <a:solidFill>
                  <a:schemeClr val="bg1"/>
                </a:solidFill>
              </a:rPr>
              <a:t>Example ( causal sequence):</a:t>
            </a:r>
            <a:endParaRPr lang="en-GB" sz="2800" baseline="0"/>
          </a:p>
        </p:txBody>
      </p:sp>
      <p:pic>
        <p:nvPicPr>
          <p:cNvPr id="2" name="59858557">
            <a:hlinkClick r:id="" action="ppaction://media"/>
            <a:extLst>
              <a:ext uri="{FF2B5EF4-FFF2-40B4-BE49-F238E27FC236}">
                <a16:creationId xmlns:a16="http://schemas.microsoft.com/office/drawing/2014/main" id="{0865C95C-B966-4568-9899-B5635D59EE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255000" y="601503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53595" y="6479533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7737" y="75805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97449032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8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8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8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7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8501" grpId="0" animBg="1"/>
      <p:bldP spid="148502" grpId="0" animBg="1"/>
      <p:bldP spid="148503" grpId="0" animBg="1"/>
      <p:bldP spid="1485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350" y="1808956"/>
            <a:ext cx="533400" cy="244475"/>
          </a:xfrm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7B1BC6F-ADA4-4BB4-BB21-5C0283CDCF13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12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3315" name="Rectangle 39"/>
          <p:cNvSpPr>
            <a:spLocks noChangeArrowheads="1"/>
          </p:cNvSpPr>
          <p:nvPr/>
        </p:nvSpPr>
        <p:spPr bwMode="auto">
          <a:xfrm>
            <a:off x="185738" y="1734343"/>
            <a:ext cx="4105275" cy="1223963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3316" name="Rectangle 38"/>
          <p:cNvSpPr>
            <a:spLocks noChangeArrowheads="1"/>
          </p:cNvSpPr>
          <p:nvPr/>
        </p:nvSpPr>
        <p:spPr bwMode="auto">
          <a:xfrm>
            <a:off x="185738" y="4758531"/>
            <a:ext cx="4105275" cy="18002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3317" name="Rectangle 3"/>
          <p:cNvSpPr>
            <a:spLocks noChangeArrowheads="1"/>
          </p:cNvSpPr>
          <p:nvPr/>
        </p:nvSpPr>
        <p:spPr bwMode="auto">
          <a:xfrm>
            <a:off x="185738" y="2958306"/>
            <a:ext cx="4105275" cy="1944687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3318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Region of Convergence</a:t>
            </a:r>
          </a:p>
        </p:txBody>
      </p:sp>
      <p:graphicFrame>
        <p:nvGraphicFramePr>
          <p:cNvPr id="160798" name="Object 30"/>
          <p:cNvGraphicFramePr>
            <a:graphicFrameLocks noGrp="1" noChangeAspect="1"/>
          </p:cNvGraphicFramePr>
          <p:nvPr>
            <p:ph sz="half" idx="1"/>
          </p:nvPr>
        </p:nvGraphicFramePr>
        <p:xfrm>
          <a:off x="474663" y="2094706"/>
          <a:ext cx="23129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Equation" r:id="rId7" imgW="1155199" imgH="266584" progId="Equation.3">
                  <p:embed/>
                </p:oleObj>
              </mc:Choice>
              <mc:Fallback>
                <p:oleObj name="Equation" r:id="rId7" imgW="1155199" imgH="266584" progId="Equation.3">
                  <p:embed/>
                  <p:pic>
                    <p:nvPicPr>
                      <p:cNvPr id="16079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3" y="2094706"/>
                        <a:ext cx="23129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6350" y="383301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3322" name="Rectangle 14"/>
          <p:cNvSpPr>
            <a:spLocks noChangeArrowheads="1"/>
          </p:cNvSpPr>
          <p:nvPr/>
        </p:nvSpPr>
        <p:spPr bwMode="auto">
          <a:xfrm>
            <a:off x="-4429125" y="3644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pSp>
        <p:nvGrpSpPr>
          <p:cNvPr id="160788" name="Group 20"/>
          <p:cNvGrpSpPr>
            <a:grpSpLocks/>
          </p:cNvGrpSpPr>
          <p:nvPr/>
        </p:nvGrpSpPr>
        <p:grpSpPr bwMode="auto">
          <a:xfrm>
            <a:off x="4234294" y="1808956"/>
            <a:ext cx="4752975" cy="4724400"/>
            <a:chOff x="2653" y="1344"/>
            <a:chExt cx="2994" cy="2976"/>
          </a:xfrm>
        </p:grpSpPr>
        <p:sp>
          <p:nvSpPr>
            <p:cNvPr id="13329" name="Rectangle 21"/>
            <p:cNvSpPr>
              <a:spLocks noChangeArrowheads="1"/>
            </p:cNvSpPr>
            <p:nvPr/>
          </p:nvSpPr>
          <p:spPr bwMode="auto">
            <a:xfrm>
              <a:off x="2653" y="1344"/>
              <a:ext cx="2994" cy="29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pic>
          <p:nvPicPr>
            <p:cNvPr id="13330" name="Picture 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1480"/>
              <a:ext cx="2721" cy="2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16079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501271"/>
              </p:ext>
            </p:extLst>
          </p:nvPr>
        </p:nvGraphicFramePr>
        <p:xfrm>
          <a:off x="474663" y="3606006"/>
          <a:ext cx="24479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Equation" r:id="rId10" imgW="1270000" imgH="457200" progId="Equation.DSMT4">
                  <p:embed/>
                </p:oleObj>
              </mc:Choice>
              <mc:Fallback>
                <p:oleObj name="Equation" r:id="rId10" imgW="1270000" imgH="457200" progId="Equation.DSMT4">
                  <p:embed/>
                  <p:pic>
                    <p:nvPicPr>
                      <p:cNvPr id="16079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3" y="3606006"/>
                        <a:ext cx="244792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00" name="Object 3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9374508"/>
              </p:ext>
            </p:extLst>
          </p:nvPr>
        </p:nvGraphicFramePr>
        <p:xfrm>
          <a:off x="569502" y="5651103"/>
          <a:ext cx="2971777" cy="41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Equation" r:id="rId12" imgW="1803240" imgH="253800" progId="Equation.DSMT4">
                  <p:embed/>
                </p:oleObj>
              </mc:Choice>
              <mc:Fallback>
                <p:oleObj name="Equation" r:id="rId12" imgW="1803240" imgH="253800" progId="Equation.DSMT4">
                  <p:embed/>
                  <p:pic>
                    <p:nvPicPr>
                      <p:cNvPr id="16080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02" y="5651103"/>
                        <a:ext cx="2971777" cy="4183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03" name="Text Box 35"/>
          <p:cNvSpPr txBox="1">
            <a:spLocks noChangeArrowheads="1"/>
          </p:cNvSpPr>
          <p:nvPr/>
        </p:nvSpPr>
        <p:spPr bwMode="auto">
          <a:xfrm>
            <a:off x="401638" y="3102768"/>
            <a:ext cx="230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aseline="0">
                <a:solidFill>
                  <a:schemeClr val="bg1"/>
                </a:solidFill>
              </a:rPr>
              <a:t>Z transform</a:t>
            </a:r>
          </a:p>
        </p:txBody>
      </p:sp>
      <p:sp>
        <p:nvSpPr>
          <p:cNvPr id="160804" name="Text Box 36"/>
          <p:cNvSpPr txBox="1">
            <a:spLocks noChangeArrowheads="1"/>
          </p:cNvSpPr>
          <p:nvPr/>
        </p:nvSpPr>
        <p:spPr bwMode="auto">
          <a:xfrm>
            <a:off x="546100" y="5045868"/>
            <a:ext cx="230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aseline="0">
                <a:solidFill>
                  <a:schemeClr val="bg1"/>
                </a:solidFill>
              </a:rPr>
              <a:t>ROC</a:t>
            </a:r>
          </a:p>
        </p:txBody>
      </p:sp>
      <p:pic>
        <p:nvPicPr>
          <p:cNvPr id="2" name="59858569">
            <a:hlinkClick r:id="" action="ppaction://media"/>
            <a:extLst>
              <a:ext uri="{FF2B5EF4-FFF2-40B4-BE49-F238E27FC236}">
                <a16:creationId xmlns:a16="http://schemas.microsoft.com/office/drawing/2014/main" id="{C1BCD5C7-2879-4865-98BB-A9CDDCCB45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34400" y="614838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9502" y="6520655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7050" y="145737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34091663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0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0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0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0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0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0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8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0803" grpId="0"/>
      <p:bldP spid="1608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4C7D1FF-25CA-4F0B-A6FB-4DC8E65E2325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179388" y="1557338"/>
            <a:ext cx="8785225" cy="5300662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solidFill>
                  <a:srgbClr val="FF9900"/>
                </a:solidFill>
              </a:rPr>
              <a:t>Region of Convergence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4342" name="Rectangle 8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4343" name="Text Box 12"/>
          <p:cNvSpPr txBox="1">
            <a:spLocks noChangeArrowheads="1"/>
          </p:cNvSpPr>
          <p:nvPr/>
        </p:nvSpPr>
        <p:spPr bwMode="auto">
          <a:xfrm>
            <a:off x="468313" y="3141663"/>
            <a:ext cx="3529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sz="2800" baseline="0">
                <a:solidFill>
                  <a:schemeClr val="bg1"/>
                </a:solidFill>
              </a:rPr>
              <a:t>If z=5</a:t>
            </a:r>
            <a:endParaRPr lang="en-GB" sz="2800" baseline="0"/>
          </a:p>
        </p:txBody>
      </p:sp>
      <p:sp>
        <p:nvSpPr>
          <p:cNvPr id="14344" name="Rectangle 14"/>
          <p:cNvSpPr>
            <a:spLocks noChangeArrowheads="1"/>
          </p:cNvSpPr>
          <p:nvPr/>
        </p:nvSpPr>
        <p:spPr bwMode="auto">
          <a:xfrm>
            <a:off x="0" y="379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4345" name="Text Box 15"/>
          <p:cNvSpPr txBox="1">
            <a:spLocks noChangeArrowheads="1"/>
          </p:cNvSpPr>
          <p:nvPr/>
        </p:nvSpPr>
        <p:spPr bwMode="auto">
          <a:xfrm>
            <a:off x="468313" y="4797425"/>
            <a:ext cx="3529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sz="2800" baseline="0">
                <a:solidFill>
                  <a:schemeClr val="bg1"/>
                </a:solidFill>
              </a:rPr>
              <a:t>If z=0.2</a:t>
            </a:r>
            <a:endParaRPr lang="en-GB" sz="2800" baseline="0"/>
          </a:p>
        </p:txBody>
      </p:sp>
      <p:sp>
        <p:nvSpPr>
          <p:cNvPr id="164880" name="Oval 16"/>
          <p:cNvSpPr>
            <a:spLocks noChangeArrowheads="1"/>
          </p:cNvSpPr>
          <p:nvPr/>
        </p:nvSpPr>
        <p:spPr bwMode="auto">
          <a:xfrm>
            <a:off x="5364163" y="3789363"/>
            <a:ext cx="1152525" cy="1008062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800" baseline="0"/>
          </a:p>
        </p:txBody>
      </p:sp>
      <p:sp>
        <p:nvSpPr>
          <p:cNvPr id="164881" name="Freeform 17"/>
          <p:cNvSpPr>
            <a:spLocks/>
          </p:cNvSpPr>
          <p:nvPr/>
        </p:nvSpPr>
        <p:spPr bwMode="auto">
          <a:xfrm>
            <a:off x="1476375" y="3429000"/>
            <a:ext cx="4032250" cy="492125"/>
          </a:xfrm>
          <a:custGeom>
            <a:avLst/>
            <a:gdLst>
              <a:gd name="T0" fmla="*/ 0 w 2540"/>
              <a:gd name="T1" fmla="*/ 2147483647 h 310"/>
              <a:gd name="T2" fmla="*/ 2147483647 w 2540"/>
              <a:gd name="T3" fmla="*/ 2147483647 h 310"/>
              <a:gd name="T4" fmla="*/ 2147483647 w 2540"/>
              <a:gd name="T5" fmla="*/ 2147483647 h 31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40" h="310">
                <a:moveTo>
                  <a:pt x="0" y="83"/>
                </a:moveTo>
                <a:cubicBezTo>
                  <a:pt x="514" y="41"/>
                  <a:pt x="1029" y="0"/>
                  <a:pt x="1452" y="38"/>
                </a:cubicBezTo>
                <a:cubicBezTo>
                  <a:pt x="1875" y="76"/>
                  <a:pt x="2207" y="193"/>
                  <a:pt x="2540" y="310"/>
                </a:cubicBezTo>
              </a:path>
            </a:pathLst>
          </a:custGeom>
          <a:noFill/>
          <a:ln w="38100" cmpd="sng">
            <a:solidFill>
              <a:srgbClr val="FFFF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64882" name="Freeform 18"/>
          <p:cNvSpPr>
            <a:spLocks/>
          </p:cNvSpPr>
          <p:nvPr/>
        </p:nvSpPr>
        <p:spPr bwMode="auto">
          <a:xfrm>
            <a:off x="1835150" y="4797425"/>
            <a:ext cx="4103688" cy="1295400"/>
          </a:xfrm>
          <a:custGeom>
            <a:avLst/>
            <a:gdLst>
              <a:gd name="T0" fmla="*/ 0 w 2540"/>
              <a:gd name="T1" fmla="*/ 2147483647 h 310"/>
              <a:gd name="T2" fmla="*/ 2147483647 w 2540"/>
              <a:gd name="T3" fmla="*/ 2147483647 h 310"/>
              <a:gd name="T4" fmla="*/ 2147483647 w 2540"/>
              <a:gd name="T5" fmla="*/ 2147483647 h 31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40" h="310">
                <a:moveTo>
                  <a:pt x="0" y="83"/>
                </a:moveTo>
                <a:cubicBezTo>
                  <a:pt x="514" y="41"/>
                  <a:pt x="1029" y="0"/>
                  <a:pt x="1452" y="38"/>
                </a:cubicBezTo>
                <a:cubicBezTo>
                  <a:pt x="1875" y="76"/>
                  <a:pt x="2207" y="193"/>
                  <a:pt x="2540" y="310"/>
                </a:cubicBezTo>
              </a:path>
            </a:pathLst>
          </a:custGeom>
          <a:noFill/>
          <a:ln w="38100" cmpd="sng">
            <a:solidFill>
              <a:srgbClr val="FFFF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64883" name="Oval 19"/>
          <p:cNvSpPr>
            <a:spLocks noChangeArrowheads="1"/>
          </p:cNvSpPr>
          <p:nvPr/>
        </p:nvSpPr>
        <p:spPr bwMode="auto">
          <a:xfrm>
            <a:off x="5867400" y="5876925"/>
            <a:ext cx="935038" cy="647700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800" baseline="0"/>
          </a:p>
        </p:txBody>
      </p:sp>
      <p:sp>
        <p:nvSpPr>
          <p:cNvPr id="14350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4351" name="Text Box 21"/>
          <p:cNvSpPr txBox="1">
            <a:spLocks noChangeArrowheads="1"/>
          </p:cNvSpPr>
          <p:nvPr/>
        </p:nvSpPr>
        <p:spPr bwMode="auto">
          <a:xfrm>
            <a:off x="323850" y="1700213"/>
            <a:ext cx="59769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sz="2800" baseline="0">
                <a:solidFill>
                  <a:schemeClr val="bg1"/>
                </a:solidFill>
              </a:rPr>
              <a:t>Example ( noncausal sequence):</a:t>
            </a:r>
            <a:endParaRPr lang="en-GB" sz="2800" baseline="0"/>
          </a:p>
        </p:txBody>
      </p:sp>
      <p:sp>
        <p:nvSpPr>
          <p:cNvPr id="14352" name="Rectangle 24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14353" name="Object 23"/>
          <p:cNvGraphicFramePr>
            <a:graphicFrameLocks noChangeAspect="1"/>
          </p:cNvGraphicFramePr>
          <p:nvPr/>
        </p:nvGraphicFramePr>
        <p:xfrm>
          <a:off x="5795963" y="1700213"/>
          <a:ext cx="30241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6" name="Equation" r:id="rId7" imgW="1586811" imgH="266584" progId="Equation.3">
                  <p:embed/>
                </p:oleObj>
              </mc:Choice>
              <mc:Fallback>
                <p:oleObj name="Equation" r:id="rId7" imgW="1586811" imgH="266584" progId="Equation.3">
                  <p:embed/>
                  <p:pic>
                    <p:nvPicPr>
                      <p:cNvPr id="1435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700213"/>
                        <a:ext cx="302418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4" name="Rectangle 2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14355" name="Object 26"/>
          <p:cNvGraphicFramePr>
            <a:graphicFrameLocks noChangeAspect="1"/>
          </p:cNvGraphicFramePr>
          <p:nvPr/>
        </p:nvGraphicFramePr>
        <p:xfrm>
          <a:off x="468313" y="2492375"/>
          <a:ext cx="7920037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7" name="Equation" r:id="rId9" imgW="4254500" imgH="266700" progId="Equation.3">
                  <p:embed/>
                </p:oleObj>
              </mc:Choice>
              <mc:Fallback>
                <p:oleObj name="Equation" r:id="rId9" imgW="4254500" imgH="266700" progId="Equation.3">
                  <p:embed/>
                  <p:pic>
                    <p:nvPicPr>
                      <p:cNvPr id="14355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492375"/>
                        <a:ext cx="7920037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" name="Rectangle 30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14357" name="Object 29"/>
          <p:cNvGraphicFramePr>
            <a:graphicFrameLocks noChangeAspect="1"/>
          </p:cNvGraphicFramePr>
          <p:nvPr/>
        </p:nvGraphicFramePr>
        <p:xfrm>
          <a:off x="611188" y="3703638"/>
          <a:ext cx="5635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8" name="Equation" r:id="rId11" imgW="3251200" imgH="495300" progId="Equation.3">
                  <p:embed/>
                </p:oleObj>
              </mc:Choice>
              <mc:Fallback>
                <p:oleObj name="Equation" r:id="rId11" imgW="3251200" imgH="495300" progId="Equation.3">
                  <p:embed/>
                  <p:pic>
                    <p:nvPicPr>
                      <p:cNvPr id="1435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703638"/>
                        <a:ext cx="56356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8" name="Rectangle 33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14359" name="Object 32"/>
          <p:cNvGraphicFramePr>
            <a:graphicFrameLocks noChangeAspect="1"/>
          </p:cNvGraphicFramePr>
          <p:nvPr/>
        </p:nvGraphicFramePr>
        <p:xfrm>
          <a:off x="539750" y="5373688"/>
          <a:ext cx="65532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Equation" r:id="rId13" imgW="3670300" imgH="495300" progId="Equation.3">
                  <p:embed/>
                </p:oleObj>
              </mc:Choice>
              <mc:Fallback>
                <p:oleObj name="Equation" r:id="rId13" imgW="3670300" imgH="495300" progId="Equation.3">
                  <p:embed/>
                  <p:pic>
                    <p:nvPicPr>
                      <p:cNvPr id="14359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373688"/>
                        <a:ext cx="65532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0" name="Rectangle 34"/>
          <p:cNvSpPr>
            <a:spLocks noChangeArrowheads="1"/>
          </p:cNvSpPr>
          <p:nvPr/>
        </p:nvSpPr>
        <p:spPr bwMode="auto">
          <a:xfrm>
            <a:off x="0" y="3681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64899" name="Rectangle 35"/>
          <p:cNvSpPr>
            <a:spLocks noChangeArrowheads="1"/>
          </p:cNvSpPr>
          <p:nvPr/>
        </p:nvSpPr>
        <p:spPr bwMode="auto">
          <a:xfrm>
            <a:off x="263322" y="3070225"/>
            <a:ext cx="8713787" cy="1727200"/>
          </a:xfrm>
          <a:prstGeom prst="rect">
            <a:avLst/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64900" name="Rectangle 36"/>
          <p:cNvSpPr>
            <a:spLocks noChangeArrowheads="1"/>
          </p:cNvSpPr>
          <p:nvPr/>
        </p:nvSpPr>
        <p:spPr bwMode="auto">
          <a:xfrm>
            <a:off x="263322" y="4797425"/>
            <a:ext cx="8713787" cy="1989137"/>
          </a:xfrm>
          <a:prstGeom prst="rect">
            <a:avLst/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pic>
        <p:nvPicPr>
          <p:cNvPr id="2" name="59858578">
            <a:hlinkClick r:id="" action="ppaction://media"/>
            <a:extLst>
              <a:ext uri="{FF2B5EF4-FFF2-40B4-BE49-F238E27FC236}">
                <a16:creationId xmlns:a16="http://schemas.microsoft.com/office/drawing/2014/main" id="{85DAB7AA-7FD4-4140-B4EB-09ABD5D0CC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07413" y="61483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18343" y="6453187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84201" y="61600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146134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648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16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4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7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4880" grpId="0" animBg="1"/>
      <p:bldP spid="164881" grpId="0" animBg="1"/>
      <p:bldP spid="164882" grpId="0" animBg="1"/>
      <p:bldP spid="164883" grpId="0" animBg="1"/>
      <p:bldP spid="164899" grpId="0" animBg="1"/>
      <p:bldP spid="16490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B71142F-6036-44A9-91A7-B56CE459E89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Properties of z-transform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Two important properties of z-transform: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GB" dirty="0">
                <a:solidFill>
                  <a:srgbClr val="FF3300"/>
                </a:solidFill>
              </a:rPr>
              <a:t>Linearity property</a:t>
            </a:r>
          </a:p>
          <a:p>
            <a:pPr marL="990600" lvl="1" indent="-533400" eaLnBrk="1" hangingPunct="1">
              <a:buFontTx/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Script MT Bold" pitchFamily="66" charset="0"/>
              </a:rPr>
              <a:t>Z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{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ax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(n) + by(n)} =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Script MT Bold" pitchFamily="66" charset="0"/>
              </a:rPr>
              <a:t>Z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{x(n)} +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Script MT Bold" pitchFamily="66" charset="0"/>
              </a:rPr>
              <a:t>Z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{y(n)}</a:t>
            </a:r>
          </a:p>
          <a:p>
            <a:pPr marL="990600" lvl="1" indent="-533400"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			      =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aX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(z) +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(z)</a:t>
            </a:r>
          </a:p>
          <a:p>
            <a:pPr marL="990600" lvl="1" indent="-533400" eaLnBrk="1" hangingPunct="1">
              <a:buFontTx/>
              <a:buNone/>
            </a:pPr>
            <a:endParaRPr lang="en-GB" dirty="0">
              <a:solidFill>
                <a:srgbClr val="FFCC00"/>
              </a:solidFill>
            </a:endParaRPr>
          </a:p>
          <a:p>
            <a:pPr marL="990600" lvl="1" indent="-533400" eaLnBrk="1" hangingPunct="1">
              <a:buFontTx/>
              <a:buAutoNum type="arabicPeriod" startAt="2"/>
            </a:pPr>
            <a:r>
              <a:rPr lang="en-GB" dirty="0">
                <a:solidFill>
                  <a:srgbClr val="FF3300"/>
                </a:solidFill>
              </a:rPr>
              <a:t>Time or Sample shift property</a:t>
            </a:r>
          </a:p>
          <a:p>
            <a:pPr marL="990600" lvl="1" indent="-533400" eaLnBrk="1" hangingPunct="1">
              <a:buFontTx/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Script MT Bold" pitchFamily="66" charset="0"/>
              </a:rPr>
              <a:t>Z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{x(n)} = X(z), then Z{x(n – k)} = z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GB" baseline="30000" dirty="0" err="1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(z)</a:t>
            </a:r>
          </a:p>
        </p:txBody>
      </p:sp>
      <p:pic>
        <p:nvPicPr>
          <p:cNvPr id="2" name="59858583">
            <a:hlinkClick r:id="" action="ppaction://media"/>
            <a:extLst>
              <a:ext uri="{FF2B5EF4-FFF2-40B4-BE49-F238E27FC236}">
                <a16:creationId xmlns:a16="http://schemas.microsoft.com/office/drawing/2014/main" id="{F70F415D-8B71-479F-B2F9-B5D0AD74AA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2300" y="605631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958546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408186E-FE99-431B-835C-D947C6E85348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Example of z-transform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00238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Find the z-transform of:</a:t>
            </a:r>
          </a:p>
          <a:p>
            <a:pPr marL="533400" indent="-533400" eaLnBrk="1" hangingPunct="1">
              <a:buFontTx/>
              <a:buAutoNum type="alphaLcParenR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x1(n) = {1.0, 0.5, 0.0, –1.8, –3.0}</a:t>
            </a:r>
          </a:p>
          <a:p>
            <a:pPr marL="533400" indent="-533400" eaLnBrk="1" hangingPunct="1">
              <a:buFontTx/>
              <a:buAutoNum type="alphaLcParenR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x2(n) = 2(0.5)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</a:rPr>
              <a:t>(n – 3)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u(n – 3) + 3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(n – 2)</a:t>
            </a:r>
          </a:p>
          <a:p>
            <a:pPr marL="533400" indent="-533400" eaLnBrk="1" hangingPunct="1">
              <a:buFontTx/>
              <a:buNone/>
            </a:pPr>
            <a:endParaRPr lang="en-GB" baseline="30000" dirty="0">
              <a:solidFill>
                <a:schemeClr val="accent1">
                  <a:lumMod val="75000"/>
                </a:schemeClr>
              </a:solidFill>
            </a:endParaRPr>
          </a:p>
          <a:p>
            <a:pPr marL="533400" indent="-533400" eaLnBrk="1" hangingPunct="1">
              <a:buFontTx/>
              <a:buNone/>
            </a:pPr>
            <a:endParaRPr lang="en-GB" baseline="30000" dirty="0"/>
          </a:p>
        </p:txBody>
      </p:sp>
      <p:pic>
        <p:nvPicPr>
          <p:cNvPr id="2" name="59858591">
            <a:hlinkClick r:id="" action="ppaction://media"/>
            <a:extLst>
              <a:ext uri="{FF2B5EF4-FFF2-40B4-BE49-F238E27FC236}">
                <a16:creationId xmlns:a16="http://schemas.microsoft.com/office/drawing/2014/main" id="{9F1B08E1-ED63-4972-9749-76C86E95D0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598963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2583815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D47D9E4-024A-4F33-AFFA-42AC4C355F7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Example of z-transform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GB" sz="2800" dirty="0"/>
              <a:t>Solution:</a:t>
            </a:r>
          </a:p>
          <a:p>
            <a:pPr marL="533400" indent="-533400" eaLnBrk="1" hangingPunct="1">
              <a:buFontTx/>
              <a:buNone/>
            </a:pPr>
            <a:endParaRPr lang="en-GB" sz="2800" dirty="0"/>
          </a:p>
          <a:p>
            <a:pPr marL="533400" indent="-533400" eaLnBrk="1" hangingPunct="1">
              <a:buFontTx/>
              <a:buAutoNum type="alphaLcParenR"/>
            </a:pPr>
            <a:r>
              <a:rPr lang="en-GB" sz="2800" dirty="0"/>
              <a:t>x1(n) = {1.0, 0.5, 0.0, –1.8, –3.0}</a:t>
            </a:r>
          </a:p>
          <a:p>
            <a:pPr marL="533400" indent="-533400" eaLnBrk="1" hangingPunct="1">
              <a:buFontTx/>
              <a:buNone/>
            </a:pPr>
            <a:endParaRPr lang="en-GB" sz="2800" dirty="0"/>
          </a:p>
          <a:p>
            <a:pPr marL="533400" indent="-533400" eaLnBrk="1" hangingPunct="1">
              <a:buFontTx/>
              <a:buNone/>
            </a:pPr>
            <a:r>
              <a:rPr lang="en-GB" sz="2800" dirty="0"/>
              <a:t>	</a:t>
            </a:r>
          </a:p>
          <a:p>
            <a:pPr marL="533400" indent="-533400" eaLnBrk="1" hangingPunct="1">
              <a:buFontTx/>
              <a:buNone/>
            </a:pPr>
            <a:r>
              <a:rPr lang="en-GB" dirty="0"/>
              <a:t> </a:t>
            </a:r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7352"/>
              </p:ext>
            </p:extLst>
          </p:nvPr>
        </p:nvGraphicFramePr>
        <p:xfrm>
          <a:off x="501650" y="4005263"/>
          <a:ext cx="7854950" cy="254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7" imgW="2743200" imgH="888840" progId="Equation.DSMT4">
                  <p:embed/>
                </p:oleObj>
              </mc:Choice>
              <mc:Fallback>
                <p:oleObj name="Equation" r:id="rId7" imgW="2743200" imgH="888840" progId="Equation.DSMT4">
                  <p:embed/>
                  <p:pic>
                    <p:nvPicPr>
                      <p:cNvPr id="204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4005263"/>
                        <a:ext cx="7854950" cy="25463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90" name="Group 10"/>
          <p:cNvGrpSpPr>
            <a:grpSpLocks/>
          </p:cNvGrpSpPr>
          <p:nvPr/>
        </p:nvGrpSpPr>
        <p:grpSpPr bwMode="auto">
          <a:xfrm>
            <a:off x="1763713" y="2205038"/>
            <a:ext cx="4343400" cy="1371600"/>
            <a:chOff x="960" y="1296"/>
            <a:chExt cx="2736" cy="864"/>
          </a:xfrm>
        </p:grpSpPr>
        <p:sp>
          <p:nvSpPr>
            <p:cNvPr id="19463" name="AutoShape 5"/>
            <p:cNvSpPr>
              <a:spLocks noChangeArrowheads="1"/>
            </p:cNvSpPr>
            <p:nvPr/>
          </p:nvSpPr>
          <p:spPr bwMode="auto">
            <a:xfrm>
              <a:off x="960" y="1968"/>
              <a:ext cx="528" cy="192"/>
            </a:xfrm>
            <a:prstGeom prst="wedgeRoundRectCallout">
              <a:avLst>
                <a:gd name="adj1" fmla="val 54546"/>
                <a:gd name="adj2" fmla="val -108333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GB" sz="1400" baseline="0"/>
                <a:t>n = 0</a:t>
              </a:r>
            </a:p>
          </p:txBody>
        </p:sp>
        <p:sp>
          <p:nvSpPr>
            <p:cNvPr id="19464" name="AutoShape 6"/>
            <p:cNvSpPr>
              <a:spLocks noChangeArrowheads="1"/>
            </p:cNvSpPr>
            <p:nvPr/>
          </p:nvSpPr>
          <p:spPr bwMode="auto">
            <a:xfrm>
              <a:off x="1296" y="1296"/>
              <a:ext cx="528" cy="192"/>
            </a:xfrm>
            <a:prstGeom prst="wedgeRoundRectCallout">
              <a:avLst>
                <a:gd name="adj1" fmla="val 58144"/>
                <a:gd name="adj2" fmla="val 122398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GB" sz="1400" baseline="0"/>
                <a:t>n = 1</a:t>
              </a:r>
            </a:p>
          </p:txBody>
        </p:sp>
        <p:sp>
          <p:nvSpPr>
            <p:cNvPr id="19465" name="AutoShape 7"/>
            <p:cNvSpPr>
              <a:spLocks noChangeArrowheads="1"/>
            </p:cNvSpPr>
            <p:nvPr/>
          </p:nvSpPr>
          <p:spPr bwMode="auto">
            <a:xfrm>
              <a:off x="1632" y="1968"/>
              <a:ext cx="528" cy="192"/>
            </a:xfrm>
            <a:prstGeom prst="wedgeRoundRectCallout">
              <a:avLst>
                <a:gd name="adj1" fmla="val 64014"/>
                <a:gd name="adj2" fmla="val -114583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GB" sz="1400" baseline="0"/>
                <a:t>n = 2</a:t>
              </a:r>
            </a:p>
          </p:txBody>
        </p:sp>
        <p:sp>
          <p:nvSpPr>
            <p:cNvPr id="19466" name="AutoShape 8"/>
            <p:cNvSpPr>
              <a:spLocks noChangeArrowheads="1"/>
            </p:cNvSpPr>
            <p:nvPr/>
          </p:nvSpPr>
          <p:spPr bwMode="auto">
            <a:xfrm>
              <a:off x="2112" y="1296"/>
              <a:ext cx="528" cy="192"/>
            </a:xfrm>
            <a:prstGeom prst="wedgeRoundRectCallout">
              <a:avLst>
                <a:gd name="adj1" fmla="val 57199"/>
                <a:gd name="adj2" fmla="val 108856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GB" sz="1400" baseline="0"/>
                <a:t>n = 3</a:t>
              </a:r>
            </a:p>
          </p:txBody>
        </p:sp>
        <p:sp>
          <p:nvSpPr>
            <p:cNvPr id="19467" name="AutoShape 9"/>
            <p:cNvSpPr>
              <a:spLocks noChangeArrowheads="1"/>
            </p:cNvSpPr>
            <p:nvPr/>
          </p:nvSpPr>
          <p:spPr bwMode="auto">
            <a:xfrm>
              <a:off x="3168" y="1296"/>
              <a:ext cx="528" cy="192"/>
            </a:xfrm>
            <a:prstGeom prst="wedgeRoundRectCallout">
              <a:avLst>
                <a:gd name="adj1" fmla="val -48866"/>
                <a:gd name="adj2" fmla="val 132292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GB" sz="1400" baseline="0"/>
                <a:t>n = 4</a:t>
              </a:r>
            </a:p>
          </p:txBody>
        </p:sp>
      </p:grpSp>
      <p:pic>
        <p:nvPicPr>
          <p:cNvPr id="2" name="59858596">
            <a:hlinkClick r:id="" action="ppaction://media"/>
            <a:extLst>
              <a:ext uri="{FF2B5EF4-FFF2-40B4-BE49-F238E27FC236}">
                <a16:creationId xmlns:a16="http://schemas.microsoft.com/office/drawing/2014/main" id="{C66942C8-7D04-4644-880D-C52B461D04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48663" y="591026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2648" y="6477000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75615430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1128B6A-4E4E-41BD-A618-FA4D2649FB97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Example of z-transform</a:t>
            </a:r>
          </a:p>
        </p:txBody>
      </p:sp>
      <p:grpSp>
        <p:nvGrpSpPr>
          <p:cNvPr id="21521" name="Group 17"/>
          <p:cNvGrpSpPr>
            <a:grpSpLocks/>
          </p:cNvGrpSpPr>
          <p:nvPr/>
        </p:nvGrpSpPr>
        <p:grpSpPr bwMode="auto">
          <a:xfrm>
            <a:off x="1258888" y="1916113"/>
            <a:ext cx="4495800" cy="1752600"/>
            <a:chOff x="720" y="1296"/>
            <a:chExt cx="2832" cy="1104"/>
          </a:xfrm>
        </p:grpSpPr>
        <p:sp>
          <p:nvSpPr>
            <p:cNvPr id="20500" name="Rectangle 15"/>
            <p:cNvSpPr>
              <a:spLocks noChangeArrowheads="1"/>
            </p:cNvSpPr>
            <p:nvPr/>
          </p:nvSpPr>
          <p:spPr bwMode="auto">
            <a:xfrm>
              <a:off x="1296" y="1296"/>
              <a:ext cx="1536" cy="2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20501" name="AutoShape 4"/>
            <p:cNvSpPr>
              <a:spLocks noChangeArrowheads="1"/>
            </p:cNvSpPr>
            <p:nvPr/>
          </p:nvSpPr>
          <p:spPr bwMode="auto">
            <a:xfrm>
              <a:off x="720" y="1872"/>
              <a:ext cx="1344" cy="528"/>
            </a:xfrm>
            <a:prstGeom prst="cloudCallout">
              <a:avLst>
                <a:gd name="adj1" fmla="val 41815"/>
                <a:gd name="adj2" fmla="val -11590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GB" baseline="0">
                  <a:latin typeface="Arial Narrow" pitchFamily="34" charset="0"/>
                </a:rPr>
                <a:t>2(0.5)</a:t>
              </a:r>
              <a:r>
                <a:rPr lang="en-GB" baseline="30000">
                  <a:latin typeface="Arial Narrow" pitchFamily="34" charset="0"/>
                </a:rPr>
                <a:t>n</a:t>
              </a:r>
              <a:r>
                <a:rPr lang="en-GB" baseline="0">
                  <a:latin typeface="Arial Narrow" pitchFamily="34" charset="0"/>
                </a:rPr>
                <a:t>u(n)</a:t>
              </a:r>
            </a:p>
          </p:txBody>
        </p:sp>
        <p:sp>
          <p:nvSpPr>
            <p:cNvPr id="20502" name="AutoShape 5"/>
            <p:cNvSpPr>
              <a:spLocks noChangeArrowheads="1"/>
            </p:cNvSpPr>
            <p:nvPr/>
          </p:nvSpPr>
          <p:spPr bwMode="auto">
            <a:xfrm>
              <a:off x="2448" y="1872"/>
              <a:ext cx="1104" cy="528"/>
            </a:xfrm>
            <a:prstGeom prst="cloudCallout">
              <a:avLst>
                <a:gd name="adj1" fmla="val -64676"/>
                <a:gd name="adj2" fmla="val -11231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GB" baseline="0" dirty="0">
                  <a:latin typeface="Arial Narrow" pitchFamily="34" charset="0"/>
                </a:rPr>
                <a:t>shift of 3 samples</a:t>
              </a:r>
            </a:p>
          </p:txBody>
        </p:sp>
        <p:sp>
          <p:nvSpPr>
            <p:cNvPr id="20503" name="AutoShape 6"/>
            <p:cNvSpPr>
              <a:spLocks noChangeArrowheads="1"/>
            </p:cNvSpPr>
            <p:nvPr/>
          </p:nvSpPr>
          <p:spPr bwMode="auto">
            <a:xfrm>
              <a:off x="2112" y="1968"/>
              <a:ext cx="288" cy="288"/>
            </a:xfrm>
            <a:prstGeom prst="plus">
              <a:avLst>
                <a:gd name="adj" fmla="val 41667"/>
              </a:avLst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</p:grpSp>
      <p:grpSp>
        <p:nvGrpSpPr>
          <p:cNvPr id="21522" name="Group 18"/>
          <p:cNvGrpSpPr>
            <a:grpSpLocks/>
          </p:cNvGrpSpPr>
          <p:nvPr/>
        </p:nvGrpSpPr>
        <p:grpSpPr bwMode="auto">
          <a:xfrm>
            <a:off x="1219200" y="3962400"/>
            <a:ext cx="2286000" cy="1905000"/>
            <a:chOff x="768" y="2496"/>
            <a:chExt cx="1440" cy="1200"/>
          </a:xfrm>
        </p:grpSpPr>
        <p:sp>
          <p:nvSpPr>
            <p:cNvPr id="20497" name="AutoShape 7"/>
            <p:cNvSpPr>
              <a:spLocks noChangeArrowheads="1"/>
            </p:cNvSpPr>
            <p:nvPr/>
          </p:nvSpPr>
          <p:spPr bwMode="auto">
            <a:xfrm>
              <a:off x="768" y="2496"/>
              <a:ext cx="1440" cy="432"/>
            </a:xfrm>
            <a:prstGeom prst="downArrow">
              <a:avLst>
                <a:gd name="adj1" fmla="val 67917"/>
                <a:gd name="adj2" fmla="val 51389"/>
              </a:avLst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baseline="0">
                  <a:latin typeface="Arial Narrow" pitchFamily="34" charset="0"/>
                </a:rPr>
                <a:t>z-transform</a:t>
              </a:r>
            </a:p>
          </p:txBody>
        </p:sp>
        <p:sp>
          <p:nvSpPr>
            <p:cNvPr id="20498" name="AutoShape 8"/>
            <p:cNvSpPr>
              <a:spLocks noChangeArrowheads="1"/>
            </p:cNvSpPr>
            <p:nvPr/>
          </p:nvSpPr>
          <p:spPr bwMode="auto">
            <a:xfrm>
              <a:off x="960" y="3072"/>
              <a:ext cx="1104" cy="6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baseline="0">
                <a:latin typeface="Times New Roman" pitchFamily="18" charset="0"/>
              </a:endParaRPr>
            </a:p>
          </p:txBody>
        </p:sp>
        <p:graphicFrame>
          <p:nvGraphicFramePr>
            <p:cNvPr id="20499" name="Object 9"/>
            <p:cNvGraphicFramePr>
              <a:graphicFrameLocks noChangeAspect="1"/>
            </p:cNvGraphicFramePr>
            <p:nvPr/>
          </p:nvGraphicFramePr>
          <p:xfrm>
            <a:off x="1056" y="3120"/>
            <a:ext cx="880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8" name="Equation" r:id="rId7" imgW="1397000" imgH="749300" progId="Equation.3">
                    <p:embed/>
                  </p:oleObj>
                </mc:Choice>
                <mc:Fallback>
                  <p:oleObj name="Equation" r:id="rId7" imgW="1397000" imgH="749300" progId="Equation.3">
                    <p:embed/>
                    <p:pic>
                      <p:nvPicPr>
                        <p:cNvPr id="2049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3120"/>
                          <a:ext cx="880" cy="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25" name="Group 21"/>
          <p:cNvGrpSpPr>
            <a:grpSpLocks/>
          </p:cNvGrpSpPr>
          <p:nvPr/>
        </p:nvGrpSpPr>
        <p:grpSpPr bwMode="auto">
          <a:xfrm>
            <a:off x="3733800" y="3733800"/>
            <a:ext cx="3962400" cy="2362200"/>
            <a:chOff x="2352" y="2352"/>
            <a:chExt cx="2496" cy="1488"/>
          </a:xfrm>
        </p:grpSpPr>
        <p:grpSp>
          <p:nvGrpSpPr>
            <p:cNvPr id="20492" name="Group 19"/>
            <p:cNvGrpSpPr>
              <a:grpSpLocks/>
            </p:cNvGrpSpPr>
            <p:nvPr/>
          </p:nvGrpSpPr>
          <p:grpSpPr bwMode="auto">
            <a:xfrm>
              <a:off x="2352" y="2352"/>
              <a:ext cx="2496" cy="1488"/>
              <a:chOff x="2352" y="2352"/>
              <a:chExt cx="2496" cy="1488"/>
            </a:xfrm>
          </p:grpSpPr>
          <p:sp>
            <p:nvSpPr>
              <p:cNvPr id="20494" name="AutoShape 10"/>
              <p:cNvSpPr>
                <a:spLocks noChangeArrowheads="1"/>
              </p:cNvSpPr>
              <p:nvPr/>
            </p:nvSpPr>
            <p:spPr bwMode="auto">
              <a:xfrm>
                <a:off x="2352" y="2928"/>
                <a:ext cx="1104" cy="912"/>
              </a:xfrm>
              <a:prstGeom prst="rightArrow">
                <a:avLst>
                  <a:gd name="adj1" fmla="val 80259"/>
                  <a:gd name="adj2" fmla="val 27629"/>
                </a:avLst>
              </a:prstGeom>
              <a:solidFill>
                <a:srgbClr val="FF7C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n-GB" baseline="0">
                    <a:latin typeface="Arial Narrow" pitchFamily="34" charset="0"/>
                  </a:rPr>
                  <a:t>To account for the shift</a:t>
                </a:r>
              </a:p>
            </p:txBody>
          </p:sp>
          <p:sp>
            <p:nvSpPr>
              <p:cNvPr id="20495" name="Freeform 11"/>
              <p:cNvSpPr>
                <a:spLocks/>
              </p:cNvSpPr>
              <p:nvPr/>
            </p:nvSpPr>
            <p:spPr bwMode="auto">
              <a:xfrm>
                <a:off x="3216" y="2352"/>
                <a:ext cx="384" cy="672"/>
              </a:xfrm>
              <a:custGeom>
                <a:avLst/>
                <a:gdLst>
                  <a:gd name="T0" fmla="*/ 0 w 319"/>
                  <a:gd name="T1" fmla="*/ 0 h 598"/>
                  <a:gd name="T2" fmla="*/ 41 w 319"/>
                  <a:gd name="T3" fmla="*/ 44 h 598"/>
                  <a:gd name="T4" fmla="*/ 83 w 319"/>
                  <a:gd name="T5" fmla="*/ 67 h 598"/>
                  <a:gd name="T6" fmla="*/ 206 w 319"/>
                  <a:gd name="T7" fmla="*/ 234 h 598"/>
                  <a:gd name="T8" fmla="*/ 123 w 319"/>
                  <a:gd name="T9" fmla="*/ 391 h 598"/>
                  <a:gd name="T10" fmla="*/ 137 w 319"/>
                  <a:gd name="T11" fmla="*/ 492 h 598"/>
                  <a:gd name="T12" fmla="*/ 385 w 319"/>
                  <a:gd name="T13" fmla="*/ 706 h 598"/>
                  <a:gd name="T14" fmla="*/ 536 w 319"/>
                  <a:gd name="T15" fmla="*/ 806 h 598"/>
                  <a:gd name="T16" fmla="*/ 536 w 319"/>
                  <a:gd name="T17" fmla="*/ 817 h 5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19" h="598">
                    <a:moveTo>
                      <a:pt x="0" y="0"/>
                    </a:moveTo>
                    <a:cubicBezTo>
                      <a:pt x="8" y="10"/>
                      <a:pt x="14" y="22"/>
                      <a:pt x="23" y="31"/>
                    </a:cubicBezTo>
                    <a:cubicBezTo>
                      <a:pt x="30" y="38"/>
                      <a:pt x="41" y="40"/>
                      <a:pt x="47" y="47"/>
                    </a:cubicBezTo>
                    <a:cubicBezTo>
                      <a:pt x="75" y="79"/>
                      <a:pt x="104" y="125"/>
                      <a:pt x="118" y="165"/>
                    </a:cubicBezTo>
                    <a:cubicBezTo>
                      <a:pt x="110" y="205"/>
                      <a:pt x="94" y="242"/>
                      <a:pt x="71" y="276"/>
                    </a:cubicBezTo>
                    <a:cubicBezTo>
                      <a:pt x="74" y="300"/>
                      <a:pt x="74" y="324"/>
                      <a:pt x="79" y="347"/>
                    </a:cubicBezTo>
                    <a:cubicBezTo>
                      <a:pt x="92" y="407"/>
                      <a:pt x="178" y="460"/>
                      <a:pt x="221" y="497"/>
                    </a:cubicBezTo>
                    <a:cubicBezTo>
                      <a:pt x="249" y="521"/>
                      <a:pt x="307" y="568"/>
                      <a:pt x="307" y="568"/>
                    </a:cubicBezTo>
                    <a:cubicBezTo>
                      <a:pt x="317" y="596"/>
                      <a:pt x="319" y="598"/>
                      <a:pt x="307" y="576"/>
                    </a:cubicBezTo>
                  </a:path>
                </a:pathLst>
              </a:custGeom>
              <a:noFill/>
              <a:ln w="19050" cmpd="sng">
                <a:solidFill>
                  <a:srgbClr val="FF7C80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20496" name="AutoShape 12"/>
              <p:cNvSpPr>
                <a:spLocks noChangeArrowheads="1"/>
              </p:cNvSpPr>
              <p:nvPr/>
            </p:nvSpPr>
            <p:spPr bwMode="auto">
              <a:xfrm>
                <a:off x="3504" y="3024"/>
                <a:ext cx="1344" cy="72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</p:grpSp>
        <p:graphicFrame>
          <p:nvGraphicFramePr>
            <p:cNvPr id="20493" name="Object 13"/>
            <p:cNvGraphicFramePr>
              <a:graphicFrameLocks noChangeAspect="1"/>
            </p:cNvGraphicFramePr>
            <p:nvPr/>
          </p:nvGraphicFramePr>
          <p:xfrm>
            <a:off x="3600" y="3120"/>
            <a:ext cx="1200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9" name="Equation" r:id="rId9" imgW="1905000" imgH="749300" progId="Equation.3">
                    <p:embed/>
                  </p:oleObj>
                </mc:Choice>
                <mc:Fallback>
                  <p:oleObj name="Equation" r:id="rId9" imgW="1905000" imgH="749300" progId="Equation.3">
                    <p:embed/>
                    <p:pic>
                      <p:nvPicPr>
                        <p:cNvPr id="2049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3120"/>
                          <a:ext cx="1200" cy="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24" name="Group 20"/>
          <p:cNvGrpSpPr>
            <a:grpSpLocks/>
          </p:cNvGrpSpPr>
          <p:nvPr/>
        </p:nvGrpSpPr>
        <p:grpSpPr bwMode="auto">
          <a:xfrm>
            <a:off x="5003800" y="1989138"/>
            <a:ext cx="3059113" cy="792162"/>
            <a:chOff x="2832" y="1296"/>
            <a:chExt cx="2304" cy="624"/>
          </a:xfrm>
        </p:grpSpPr>
        <p:sp>
          <p:nvSpPr>
            <p:cNvPr id="20490" name="Rectangle 16"/>
            <p:cNvSpPr>
              <a:spLocks noChangeArrowheads="1"/>
            </p:cNvSpPr>
            <p:nvPr/>
          </p:nvSpPr>
          <p:spPr bwMode="auto">
            <a:xfrm>
              <a:off x="2832" y="1296"/>
              <a:ext cx="960" cy="2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20491" name="AutoShape 14"/>
            <p:cNvSpPr>
              <a:spLocks noChangeArrowheads="1"/>
            </p:cNvSpPr>
            <p:nvPr/>
          </p:nvSpPr>
          <p:spPr bwMode="auto">
            <a:xfrm>
              <a:off x="4368" y="1488"/>
              <a:ext cx="768" cy="432"/>
            </a:xfrm>
            <a:prstGeom prst="wedgeEllipseCallout">
              <a:avLst>
                <a:gd name="adj1" fmla="val -122917"/>
                <a:gd name="adj2" fmla="val -5995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GB" baseline="0">
                  <a:latin typeface="Arial Narrow" pitchFamily="34" charset="0"/>
                </a:rPr>
                <a:t>3z</a:t>
              </a:r>
              <a:r>
                <a:rPr lang="en-GB" baseline="30000">
                  <a:latin typeface="Arial Narrow" pitchFamily="34" charset="0"/>
                </a:rPr>
                <a:t>-2</a:t>
              </a:r>
              <a:endParaRPr lang="en-GB" baseline="0">
                <a:latin typeface="Arial Narrow" pitchFamily="34" charset="0"/>
              </a:endParaRPr>
            </a:p>
          </p:txBody>
        </p:sp>
      </p:grpSp>
      <p:graphicFrame>
        <p:nvGraphicFramePr>
          <p:cNvPr id="22537" name="Object 1033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2429194"/>
              </p:ext>
            </p:extLst>
          </p:nvPr>
        </p:nvGraphicFramePr>
        <p:xfrm>
          <a:off x="6011863" y="3578225"/>
          <a:ext cx="2817812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Equation" r:id="rId11" imgW="1536480" imgH="419040" progId="Equation.DSMT4">
                  <p:embed/>
                </p:oleObj>
              </mc:Choice>
              <mc:Fallback>
                <p:oleObj name="Equation" r:id="rId11" imgW="1536480" imgH="419040" progId="Equation.DSMT4">
                  <p:embed/>
                  <p:pic>
                    <p:nvPicPr>
                      <p:cNvPr id="22537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578225"/>
                        <a:ext cx="2817812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989138"/>
            <a:ext cx="6851650" cy="676275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Tx/>
              <a:buAutoNum type="alphaLcParenR" startAt="2"/>
            </a:pPr>
            <a:r>
              <a:rPr lang="en-GB" sz="2400" dirty="0"/>
              <a:t>x2(n) = 2(0.5)</a:t>
            </a:r>
            <a:r>
              <a:rPr lang="en-GB" sz="2400" baseline="30000" dirty="0"/>
              <a:t>(n – 3)</a:t>
            </a:r>
            <a:r>
              <a:rPr lang="en-GB" sz="2400" dirty="0"/>
              <a:t>u(n – 3) + 3</a:t>
            </a:r>
            <a:r>
              <a:rPr lang="en-GB" sz="2400" dirty="0">
                <a:sym typeface="Symbol" pitchFamily="18" charset="2"/>
              </a:rPr>
              <a:t>(n – 2)</a:t>
            </a:r>
            <a:endParaRPr lang="en-GB" sz="2400" dirty="0"/>
          </a:p>
        </p:txBody>
      </p:sp>
      <p:pic>
        <p:nvPicPr>
          <p:cNvPr id="2" name="59858600">
            <a:hlinkClick r:id="" action="ppaction://media"/>
            <a:extLst>
              <a:ext uri="{FF2B5EF4-FFF2-40B4-BE49-F238E27FC236}">
                <a16:creationId xmlns:a16="http://schemas.microsoft.com/office/drawing/2014/main" id="{4FD9B2A6-D892-418B-9C31-E4AE096660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69288" y="600233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5139" y="122499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416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1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CF41D59-5FCF-4BFE-AD11-0E00BCA7785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Inverse z-transform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981325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To convert a z-domain signal back to the discrete-time form</a:t>
            </a:r>
          </a:p>
          <a:p>
            <a:pPr eaLnBrk="1" hangingPunct="1"/>
            <a:endParaRPr lang="en-GB" sz="2800" dirty="0"/>
          </a:p>
          <a:p>
            <a:pPr lvl="1" eaLnBrk="1" hangingPunct="1"/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Using z-transform table</a:t>
            </a:r>
          </a:p>
          <a:p>
            <a:pPr lvl="1" eaLnBrk="1" hangingPunct="1"/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Partial fractions</a:t>
            </a:r>
          </a:p>
          <a:p>
            <a:pPr lvl="1" eaLnBrk="1" hangingPunct="1"/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Long division</a:t>
            </a:r>
          </a:p>
        </p:txBody>
      </p:sp>
      <p:pic>
        <p:nvPicPr>
          <p:cNvPr id="21509" name="Picture 4" descr="j015852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781300"/>
            <a:ext cx="2328863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59858609">
            <a:hlinkClick r:id="" action="ppaction://media"/>
            <a:extLst>
              <a:ext uri="{FF2B5EF4-FFF2-40B4-BE49-F238E27FC236}">
                <a16:creationId xmlns:a16="http://schemas.microsoft.com/office/drawing/2014/main" id="{3760E3A8-78A5-4780-AEB1-7991D64E34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35938" y="601503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676373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DACF57C-8758-4AD9-8529-BAF4491F48B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19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658544" cy="990600"/>
          </a:xfrm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tx1"/>
                </a:solidFill>
              </a:rPr>
              <a:t>Find the inverse Z-transform Using the Z Transform Table</a:t>
            </a:r>
            <a:endParaRPr lang="en-GB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557338"/>
            <a:ext cx="8569325" cy="5040312"/>
          </a:xfrm>
          <a:solidFill>
            <a:srgbClr val="FFCC00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dirty="0">
                <a:solidFill>
                  <a:schemeClr val="tx1"/>
                </a:solidFill>
              </a:rPr>
              <a:t>							</a:t>
            </a:r>
          </a:p>
          <a:p>
            <a:pPr eaLnBrk="1" hangingPunct="1">
              <a:lnSpc>
                <a:spcPct val="90000"/>
              </a:lnSpc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307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638036"/>
              </p:ext>
            </p:extLst>
          </p:nvPr>
        </p:nvGraphicFramePr>
        <p:xfrm>
          <a:off x="2195736" y="2006178"/>
          <a:ext cx="2160240" cy="97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Equation" r:id="rId7" imgW="977476" imgH="444307" progId="Equation.3">
                  <p:embed/>
                </p:oleObj>
              </mc:Choice>
              <mc:Fallback>
                <p:oleObj name="Equation" r:id="rId7" imgW="977476" imgH="444307" progId="Equation.3">
                  <p:embed/>
                  <p:pic>
                    <p:nvPicPr>
                      <p:cNvPr id="307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006178"/>
                        <a:ext cx="2160240" cy="972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7" name="TextBox 16"/>
          <p:cNvSpPr txBox="1"/>
          <p:nvPr/>
        </p:nvSpPr>
        <p:spPr>
          <a:xfrm>
            <a:off x="1763688" y="3789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297445"/>
              </p:ext>
            </p:extLst>
          </p:nvPr>
        </p:nvGraphicFramePr>
        <p:xfrm>
          <a:off x="2051720" y="2761779"/>
          <a:ext cx="3505200" cy="261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Equation" r:id="rId9" imgW="1295280" imgH="965160" progId="Equation.DSMT4">
                  <p:embed/>
                </p:oleObj>
              </mc:Choice>
              <mc:Fallback>
                <p:oleObj name="Equation" r:id="rId9" imgW="12952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1720" y="2761779"/>
                        <a:ext cx="3505200" cy="261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658367" y="5293966"/>
            <a:ext cx="6829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Referring to the z transform table, we obtain  </a:t>
            </a:r>
            <a:endParaRPr lang="en-SG" sz="2800" dirty="0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320188"/>
              </p:ext>
            </p:extLst>
          </p:nvPr>
        </p:nvGraphicFramePr>
        <p:xfrm>
          <a:off x="2343150" y="5765800"/>
          <a:ext cx="4027488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Equation" r:id="rId11" imgW="1765080" imgH="291960" progId="Equation.DSMT4">
                  <p:embed/>
                </p:oleObj>
              </mc:Choice>
              <mc:Fallback>
                <p:oleObj name="Equation" r:id="rId11" imgW="17650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43150" y="5765800"/>
                        <a:ext cx="4027488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622">
            <a:hlinkClick r:id="" action="ppaction://media"/>
            <a:extLst>
              <a:ext uri="{FF2B5EF4-FFF2-40B4-BE49-F238E27FC236}">
                <a16:creationId xmlns:a16="http://schemas.microsoft.com/office/drawing/2014/main" id="{319DC237-1CF0-42A7-BA49-D57096CC8BF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02613" y="5895975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2648" y="6577657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89817068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4D4CB2-4D08-4601-B2C4-5D540F9A9352}" type="slidenum">
              <a:rPr lang="en-GB" smtClean="0"/>
              <a:pPr eaLnBrk="1" hangingPunct="1"/>
              <a:t>2</a:t>
            </a:fld>
            <a:endParaRPr lang="en-GB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use of z-transform in signals and systems analysis.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2700" dirty="0">
                <a:latin typeface="Arial" panose="020B0604020202020204" pitchFamily="34" charset="0"/>
                <a:cs typeface="Arial" panose="020B0604020202020204" pitchFamily="34" charset="0"/>
              </a:rPr>
              <a:t>At the end of this chapter, students should: </a:t>
            </a:r>
          </a:p>
          <a:p>
            <a:pPr eaLnBrk="1" hangingPunct="1"/>
            <a:r>
              <a:rPr lang="en-GB" sz="2700" dirty="0"/>
              <a:t>Define the z-transform and explain its properties.</a:t>
            </a:r>
          </a:p>
          <a:p>
            <a:pPr eaLnBrk="1" hangingPunct="1"/>
            <a:r>
              <a:rPr lang="en-GB" sz="2700" dirty="0"/>
              <a:t>Explain how z-transform and inverse z-transform of common signals can be obtained using the standard z-transform table.</a:t>
            </a:r>
          </a:p>
          <a:p>
            <a:pPr eaLnBrk="1" hangingPunct="1"/>
            <a:r>
              <a:rPr lang="en-GB" sz="2700" dirty="0"/>
              <a:t>Explain how the system function of a digital system is obtained.</a:t>
            </a:r>
          </a:p>
          <a:p>
            <a:pPr eaLnBrk="1" hangingPunct="1"/>
            <a:r>
              <a:rPr lang="en-GB" sz="2700" dirty="0"/>
              <a:t>Explain how the frequency response of a digital system is obtained.</a:t>
            </a:r>
          </a:p>
          <a:p>
            <a:pPr eaLnBrk="1" hangingPunct="1"/>
            <a:r>
              <a:rPr lang="en-US" sz="2700" dirty="0"/>
              <a:t>Describe the stability of a digital system.</a:t>
            </a:r>
            <a:endParaRPr lang="en-GB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1" name="Picture 4" descr="sleeping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155" y="70802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59858464">
            <a:hlinkClick r:id="" action="ppaction://media"/>
            <a:extLst>
              <a:ext uri="{FF2B5EF4-FFF2-40B4-BE49-F238E27FC236}">
                <a16:creationId xmlns:a16="http://schemas.microsoft.com/office/drawing/2014/main" id="{0A1BAC82-28C9-42E0-8B8C-31A3DB03E8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83550" y="606901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4479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05015B-C9AF-4533-8059-A221721FEA45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Example of inverse z-transform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Find the inverse z-transform of the following expressions:</a:t>
            </a:r>
          </a:p>
          <a:p>
            <a:pPr marL="533400" indent="-533400" eaLnBrk="1" hangingPunct="1">
              <a:buFontTx/>
              <a:buNone/>
            </a:pPr>
            <a:endParaRPr lang="en-GB" dirty="0"/>
          </a:p>
          <a:p>
            <a:pPr marL="533400" indent="-533400" eaLnBrk="1" hangingPunct="1">
              <a:buFontTx/>
              <a:buNone/>
            </a:pPr>
            <a:r>
              <a:rPr lang="en-GB" dirty="0"/>
              <a:t>a)</a:t>
            </a:r>
          </a:p>
          <a:p>
            <a:pPr marL="533400" indent="-533400" eaLnBrk="1" hangingPunct="1">
              <a:buFontTx/>
              <a:buNone/>
            </a:pPr>
            <a:endParaRPr lang="en-GB" dirty="0"/>
          </a:p>
          <a:p>
            <a:pPr marL="533400" indent="-533400" eaLnBrk="1" hangingPunct="1">
              <a:buFontTx/>
              <a:buNone/>
            </a:pPr>
            <a:endParaRPr lang="en-GB" dirty="0"/>
          </a:p>
          <a:p>
            <a:pPr marL="533400" indent="-533400" eaLnBrk="1" hangingPunct="1">
              <a:buFontTx/>
              <a:buNone/>
            </a:pPr>
            <a:r>
              <a:rPr lang="en-GB" dirty="0"/>
              <a:t>b)</a:t>
            </a:r>
          </a:p>
        </p:txBody>
      </p:sp>
      <p:graphicFrame>
        <p:nvGraphicFramePr>
          <p:cNvPr id="2253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182758"/>
              </p:ext>
            </p:extLst>
          </p:nvPr>
        </p:nvGraphicFramePr>
        <p:xfrm>
          <a:off x="1350963" y="3348038"/>
          <a:ext cx="28416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0" name="Equation" r:id="rId7" imgW="1422360" imgH="419040" progId="Equation.DSMT4">
                  <p:embed/>
                </p:oleObj>
              </mc:Choice>
              <mc:Fallback>
                <p:oleObj name="Equation" r:id="rId7" imgW="1422360" imgH="419040" progId="Equation.DSMT4">
                  <p:embed/>
                  <p:pic>
                    <p:nvPicPr>
                      <p:cNvPr id="2253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3348038"/>
                        <a:ext cx="28416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085875"/>
              </p:ext>
            </p:extLst>
          </p:nvPr>
        </p:nvGraphicFramePr>
        <p:xfrm>
          <a:off x="1335088" y="4878388"/>
          <a:ext cx="28717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name="Equation" r:id="rId9" imgW="1473120" imgH="419040" progId="Equation.DSMT4">
                  <p:embed/>
                </p:oleObj>
              </mc:Choice>
              <mc:Fallback>
                <p:oleObj name="Equation" r:id="rId9" imgW="1473120" imgH="419040" progId="Equation.DSMT4">
                  <p:embed/>
                  <p:pic>
                    <p:nvPicPr>
                      <p:cNvPr id="2253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4878388"/>
                        <a:ext cx="287178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629">
            <a:hlinkClick r:id="" action="ppaction://media"/>
            <a:extLst>
              <a:ext uri="{FF2B5EF4-FFF2-40B4-BE49-F238E27FC236}">
                <a16:creationId xmlns:a16="http://schemas.microsoft.com/office/drawing/2014/main" id="{399FABAE-A0C7-4A62-89B9-A316DDC05B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08975" y="5895975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166159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ED493B4-C541-4FEB-8A37-F49BA282C099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solidFill>
                  <a:schemeClr val="bg2">
                    <a:lumMod val="25000"/>
                  </a:schemeClr>
                </a:solidFill>
              </a:rPr>
              <a:t>Example of inverse z-transform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buFontTx/>
              <a:buAutoNum type="alphaLcParenR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Solution:</a:t>
            </a:r>
          </a:p>
          <a:p>
            <a:pPr marL="533400" indent="-533400"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From the given expression, we do not find any entry in the z-transform table that resembles to it.</a:t>
            </a:r>
          </a:p>
          <a:p>
            <a:pPr marL="533400" indent="-533400"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 simplify algebra, we convert the expression to contain only positive powers of z.</a:t>
            </a:r>
          </a:p>
        </p:txBody>
      </p:sp>
      <p:pic>
        <p:nvPicPr>
          <p:cNvPr id="2" name="59858644">
            <a:hlinkClick r:id="" action="ppaction://media"/>
            <a:extLst>
              <a:ext uri="{FF2B5EF4-FFF2-40B4-BE49-F238E27FC236}">
                <a16:creationId xmlns:a16="http://schemas.microsoft.com/office/drawing/2014/main" id="{62631DD5-4231-457D-B550-63B4399940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5313" y="597535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3245364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C3F57DD-4126-4A6F-B612-39CADC24B7D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22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Example of inverse z-transform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1689239"/>
            <a:ext cx="8153400" cy="449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dirty="0"/>
              <a:t>	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/>
            <a:r>
              <a:rPr lang="en-GB" dirty="0"/>
              <a:t>To simplify the inverse z-transform later, we multiply both sides of the equation by 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</p:txBody>
      </p:sp>
      <p:graphicFrame>
        <p:nvGraphicFramePr>
          <p:cNvPr id="245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97100"/>
              </p:ext>
            </p:extLst>
          </p:nvPr>
        </p:nvGraphicFramePr>
        <p:xfrm>
          <a:off x="1187624" y="1418816"/>
          <a:ext cx="5856215" cy="23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Equation" r:id="rId7" imgW="2171520" imgH="863280" progId="Equation.DSMT4">
                  <p:embed/>
                </p:oleObj>
              </mc:Choice>
              <mc:Fallback>
                <p:oleObj name="Equation" r:id="rId7" imgW="2171520" imgH="863280" progId="Equation.DSMT4">
                  <p:embed/>
                  <p:pic>
                    <p:nvPicPr>
                      <p:cNvPr id="245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418816"/>
                        <a:ext cx="5856215" cy="23287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5364088" y="4221088"/>
          <a:ext cx="457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tion" r:id="rId9" imgW="457200" imgH="609600" progId="Equation.3">
                  <p:embed/>
                </p:oleObj>
              </mc:Choice>
              <mc:Fallback>
                <p:oleObj name="Equation" r:id="rId9" imgW="457200" imgH="609600" progId="Equation.3">
                  <p:embed/>
                  <p:pic>
                    <p:nvPicPr>
                      <p:cNvPr id="245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4221088"/>
                        <a:ext cx="457200" cy="609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956280"/>
              </p:ext>
            </p:extLst>
          </p:nvPr>
        </p:nvGraphicFramePr>
        <p:xfrm>
          <a:off x="1835696" y="5194039"/>
          <a:ext cx="4249215" cy="1219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Equation" r:id="rId11" imgW="1460160" imgH="419040" progId="Equation.DSMT4">
                  <p:embed/>
                </p:oleObj>
              </mc:Choice>
              <mc:Fallback>
                <p:oleObj name="Equation" r:id="rId11" imgW="1460160" imgH="419040" progId="Equation.DSMT4">
                  <p:embed/>
                  <p:pic>
                    <p:nvPicPr>
                      <p:cNvPr id="245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194039"/>
                        <a:ext cx="4249215" cy="1219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650">
            <a:hlinkClick r:id="" action="ppaction://media"/>
            <a:extLst>
              <a:ext uri="{FF2B5EF4-FFF2-40B4-BE49-F238E27FC236}">
                <a16:creationId xmlns:a16="http://schemas.microsoft.com/office/drawing/2014/main" id="{A89D9359-20B4-4519-A9F4-734EC831CF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69263" y="60960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2648" y="6469107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921328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9B036E7-9F69-43B1-8EA2-664F7769E78C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Example of inverse z-transform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557338"/>
            <a:ext cx="7138987" cy="576262"/>
          </a:xfrm>
        </p:spPr>
        <p:txBody>
          <a:bodyPr/>
          <a:lstStyle/>
          <a:p>
            <a:pPr eaLnBrk="1" hangingPunct="1"/>
            <a:r>
              <a:rPr lang="en-GB" sz="2800"/>
              <a:t>Using partial fraction decomposition:</a:t>
            </a:r>
          </a:p>
          <a:p>
            <a:pPr eaLnBrk="1" hangingPunct="1">
              <a:buFontTx/>
              <a:buNone/>
            </a:pPr>
            <a:endParaRPr lang="en-GB" sz="2800"/>
          </a:p>
        </p:txBody>
      </p:sp>
      <p:graphicFrame>
        <p:nvGraphicFramePr>
          <p:cNvPr id="2560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702058"/>
              </p:ext>
            </p:extLst>
          </p:nvPr>
        </p:nvGraphicFramePr>
        <p:xfrm>
          <a:off x="771525" y="2133599"/>
          <a:ext cx="7030316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Equation" r:id="rId7" imgW="2628720" imgH="419040" progId="Equation.DSMT4">
                  <p:embed/>
                </p:oleObj>
              </mc:Choice>
              <mc:Fallback>
                <p:oleObj name="Equation" r:id="rId7" imgW="2628720" imgH="419040" progId="Equation.DSMT4">
                  <p:embed/>
                  <p:pic>
                    <p:nvPicPr>
                      <p:cNvPr id="2560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2133599"/>
                        <a:ext cx="7030316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910305"/>
              </p:ext>
            </p:extLst>
          </p:nvPr>
        </p:nvGraphicFramePr>
        <p:xfrm>
          <a:off x="2306638" y="3387726"/>
          <a:ext cx="34417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name="Equation" r:id="rId9" imgW="3441700" imgH="977900" progId="Equation.3">
                  <p:embed/>
                </p:oleObj>
              </mc:Choice>
              <mc:Fallback>
                <p:oleObj name="Equation" r:id="rId9" imgW="3441700" imgH="977900" progId="Equation.3">
                  <p:embed/>
                  <p:pic>
                    <p:nvPicPr>
                      <p:cNvPr id="2560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3387726"/>
                        <a:ext cx="3441700" cy="9779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970774"/>
              </p:ext>
            </p:extLst>
          </p:nvPr>
        </p:nvGraphicFramePr>
        <p:xfrm>
          <a:off x="2306638" y="4356099"/>
          <a:ext cx="279739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Equation" r:id="rId11" imgW="2984500" imgH="977900" progId="Equation.3">
                  <p:embed/>
                </p:oleObj>
              </mc:Choice>
              <mc:Fallback>
                <p:oleObj name="Equation" r:id="rId11" imgW="2984500" imgH="977900" progId="Equation.3">
                  <p:embed/>
                  <p:pic>
                    <p:nvPicPr>
                      <p:cNvPr id="2560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4356099"/>
                        <a:ext cx="2797398" cy="9779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1096585"/>
              </p:ext>
            </p:extLst>
          </p:nvPr>
        </p:nvGraphicFramePr>
        <p:xfrm>
          <a:off x="2306638" y="5318930"/>
          <a:ext cx="2908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3" name="Equation" r:id="rId13" imgW="2908300" imgH="977900" progId="Equation.3">
                  <p:embed/>
                </p:oleObj>
              </mc:Choice>
              <mc:Fallback>
                <p:oleObj name="Equation" r:id="rId13" imgW="2908300" imgH="977900" progId="Equation.3">
                  <p:embed/>
                  <p:pic>
                    <p:nvPicPr>
                      <p:cNvPr id="2560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5318930"/>
                        <a:ext cx="2908300" cy="9779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657">
            <a:hlinkClick r:id="" action="ppaction://media"/>
            <a:extLst>
              <a:ext uri="{FF2B5EF4-FFF2-40B4-BE49-F238E27FC236}">
                <a16:creationId xmlns:a16="http://schemas.microsoft.com/office/drawing/2014/main" id="{8ED31CCA-FD62-4087-8620-4805D5270E2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74063" y="596265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588125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9914" y="116127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4332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D568D2E-0869-4CCF-845B-E96D837802C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Example of inverse z-transform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/>
              <a:t>Hence,</a:t>
            </a:r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501861"/>
              </p:ext>
            </p:extLst>
          </p:nvPr>
        </p:nvGraphicFramePr>
        <p:xfrm>
          <a:off x="792758" y="2302396"/>
          <a:ext cx="7793180" cy="1080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7" imgW="3022560" imgH="419040" progId="Equation.DSMT4">
                  <p:embed/>
                </p:oleObj>
              </mc:Choice>
              <mc:Fallback>
                <p:oleObj name="Equation" r:id="rId7" imgW="3022560" imgH="419040" progId="Equation.DSMT4">
                  <p:embed/>
                  <p:pic>
                    <p:nvPicPr>
                      <p:cNvPr id="26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758" y="2302396"/>
                        <a:ext cx="7793180" cy="1080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314594"/>
              </p:ext>
            </p:extLst>
          </p:nvPr>
        </p:nvGraphicFramePr>
        <p:xfrm>
          <a:off x="792758" y="3848100"/>
          <a:ext cx="7970633" cy="1388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9" imgW="2260440" imgH="393480" progId="Equation.DSMT4">
                  <p:embed/>
                </p:oleObj>
              </mc:Choice>
              <mc:Fallback>
                <p:oleObj name="Equation" r:id="rId9" imgW="2260440" imgH="393480" progId="Equation.DSMT4">
                  <p:embed/>
                  <p:pic>
                    <p:nvPicPr>
                      <p:cNvPr id="266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758" y="3848100"/>
                        <a:ext cx="7970633" cy="1388144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667">
            <a:hlinkClick r:id="" action="ppaction://media"/>
            <a:extLst>
              <a:ext uri="{FF2B5EF4-FFF2-40B4-BE49-F238E27FC236}">
                <a16:creationId xmlns:a16="http://schemas.microsoft.com/office/drawing/2014/main" id="{84B02842-B325-4F5E-B00A-BDBB8D506E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34375" y="605631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961419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60BCB91-1F38-4684-8E1D-2FCFBC284ACC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4419600" y="3733800"/>
            <a:ext cx="1752600" cy="9144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4038600" y="1981200"/>
            <a:ext cx="1828800" cy="9906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2895600" y="3733800"/>
            <a:ext cx="15240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438400" y="1981200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2057400" y="3733800"/>
            <a:ext cx="838200" cy="914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2133600" y="1981200"/>
            <a:ext cx="304800" cy="990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graphicFrame>
        <p:nvGraphicFramePr>
          <p:cNvPr id="27657" name="Object 5"/>
          <p:cNvGraphicFramePr>
            <a:graphicFrameLocks noChangeAspect="1"/>
          </p:cNvGraphicFramePr>
          <p:nvPr/>
        </p:nvGraphicFramePr>
        <p:xfrm>
          <a:off x="1295400" y="2057400"/>
          <a:ext cx="4533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Equation" r:id="rId7" imgW="4533900" imgH="825500" progId="Equation.3">
                  <p:embed/>
                </p:oleObj>
              </mc:Choice>
              <mc:Fallback>
                <p:oleObj name="Equation" r:id="rId7" imgW="4533900" imgH="825500" progId="Equation.3">
                  <p:embed/>
                  <p:pic>
                    <p:nvPicPr>
                      <p:cNvPr id="276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057400"/>
                        <a:ext cx="4533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Example of inverse z-transform</a:t>
            </a:r>
          </a:p>
        </p:txBody>
      </p:sp>
      <p:sp>
        <p:nvSpPr>
          <p:cNvPr id="27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sz="2800" dirty="0"/>
          </a:p>
          <a:p>
            <a:pPr eaLnBrk="1" hangingPunct="1"/>
            <a:r>
              <a:rPr lang="en-GB" sz="2800" dirty="0"/>
              <a:t>Taking the inverse z-transform:</a:t>
            </a:r>
          </a:p>
          <a:p>
            <a:pPr eaLnBrk="1" hangingPunct="1">
              <a:buFontTx/>
              <a:buNone/>
            </a:pPr>
            <a:endParaRPr lang="en-GB" dirty="0"/>
          </a:p>
        </p:txBody>
      </p:sp>
      <p:graphicFrame>
        <p:nvGraphicFramePr>
          <p:cNvPr id="27660" name="Object 4"/>
          <p:cNvGraphicFramePr>
            <a:graphicFrameLocks noChangeAspect="1"/>
          </p:cNvGraphicFramePr>
          <p:nvPr/>
        </p:nvGraphicFramePr>
        <p:xfrm>
          <a:off x="1295400" y="3733800"/>
          <a:ext cx="4787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Equation" r:id="rId9" imgW="4787900" imgH="825500" progId="Equation.3">
                  <p:embed/>
                </p:oleObj>
              </mc:Choice>
              <mc:Fallback>
                <p:oleObj name="Equation" r:id="rId9" imgW="4787900" imgH="825500" progId="Equation.3">
                  <p:embed/>
                  <p:pic>
                    <p:nvPicPr>
                      <p:cNvPr id="276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33800"/>
                        <a:ext cx="4787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671">
            <a:hlinkClick r:id="" action="ppaction://media"/>
            <a:extLst>
              <a:ext uri="{FF2B5EF4-FFF2-40B4-BE49-F238E27FC236}">
                <a16:creationId xmlns:a16="http://schemas.microsoft.com/office/drawing/2014/main" id="{DE45D1CC-D84D-49AA-9BD4-15E5729427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08950" y="576421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0967226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1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0731" grpId="0" animBg="1"/>
      <p:bldP spid="30730" grpId="0" animBg="1"/>
      <p:bldP spid="30729" grpId="0" animBg="1"/>
      <p:bldP spid="30728" grpId="0" animBg="1"/>
      <p:bldP spid="30727" grpId="0" animBg="1"/>
      <p:bldP spid="307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7F2AAA3-6412-4FB0-AB92-2131AAD08FC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Example of inverse z-transform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2781300"/>
            <a:ext cx="7921625" cy="719138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GB" sz="2800" dirty="0"/>
              <a:t>	In this case, partial fraction will not work!</a:t>
            </a:r>
          </a:p>
        </p:txBody>
      </p:sp>
      <p:graphicFrame>
        <p:nvGraphicFramePr>
          <p:cNvPr id="2867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22976"/>
              </p:ext>
            </p:extLst>
          </p:nvPr>
        </p:nvGraphicFramePr>
        <p:xfrm>
          <a:off x="1111581" y="3789040"/>
          <a:ext cx="6876763" cy="244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0" name="Equation" r:id="rId7" imgW="2425680" imgH="863280" progId="Equation.DSMT4">
                  <p:embed/>
                </p:oleObj>
              </mc:Choice>
              <mc:Fallback>
                <p:oleObj name="Equation" r:id="rId7" imgW="2425680" imgH="863280" progId="Equation.DSMT4">
                  <p:embed/>
                  <p:pic>
                    <p:nvPicPr>
                      <p:cNvPr id="2867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581" y="3789040"/>
                        <a:ext cx="6876763" cy="244827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27363743"/>
              </p:ext>
            </p:extLst>
          </p:nvPr>
        </p:nvGraphicFramePr>
        <p:xfrm>
          <a:off x="1042988" y="1717674"/>
          <a:ext cx="3739776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Equation" r:id="rId9" imgW="1473120" imgH="419040" progId="Equation.DSMT4">
                  <p:embed/>
                </p:oleObj>
              </mc:Choice>
              <mc:Fallback>
                <p:oleObj name="Equation" r:id="rId9" imgW="1473120" imgH="419040" progId="Equation.DSMT4">
                  <p:embed/>
                  <p:pic>
                    <p:nvPicPr>
                      <p:cNvPr id="286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17674"/>
                        <a:ext cx="3739776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677">
            <a:hlinkClick r:id="" action="ppaction://media"/>
            <a:extLst>
              <a:ext uri="{FF2B5EF4-FFF2-40B4-BE49-F238E27FC236}">
                <a16:creationId xmlns:a16="http://schemas.microsoft.com/office/drawing/2014/main" id="{9207D130-B120-4B40-BFD8-755FDEECE6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94688" y="598963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0539" y="178281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59512402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698FE3F-0007-4A0D-B744-F9E75730051A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27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Example of inverse z-transform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2800" dirty="0"/>
              <a:t>On closer examination of the z-transform table, we have</a:t>
            </a:r>
          </a:p>
          <a:p>
            <a:pPr eaLnBrk="1" hangingPunct="1"/>
            <a:endParaRPr lang="en-GB" sz="2800" dirty="0"/>
          </a:p>
          <a:p>
            <a:pPr eaLnBrk="1" hangingPunct="1"/>
            <a:endParaRPr lang="en-GB" sz="2800" dirty="0"/>
          </a:p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If we choose </a:t>
            </a:r>
            <a:r>
              <a:rPr lang="en-GB" sz="2800" dirty="0" err="1">
                <a:solidFill>
                  <a:srgbClr val="FF0000"/>
                </a:solidFill>
              </a:rPr>
              <a:t>cos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>
                <a:solidFill>
                  <a:srgbClr val="FF0000"/>
                </a:solidFill>
                <a:sym typeface="Symbol" pitchFamily="18" charset="2"/>
              </a:rPr>
              <a:t></a:t>
            </a:r>
            <a:r>
              <a:rPr lang="en-GB" sz="2800" baseline="-25000" dirty="0">
                <a:solidFill>
                  <a:srgbClr val="FF0000"/>
                </a:solidFill>
                <a:sym typeface="Symbol" pitchFamily="18" charset="2"/>
              </a:rPr>
              <a:t>0</a:t>
            </a:r>
            <a:r>
              <a:rPr lang="en-GB" sz="2800" dirty="0">
                <a:solidFill>
                  <a:srgbClr val="FF0000"/>
                </a:solidFill>
                <a:sym typeface="Symbol" pitchFamily="18" charset="2"/>
              </a:rPr>
              <a:t> = 0.8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,</a:t>
            </a:r>
            <a:r>
              <a:rPr lang="en-GB" sz="2800" dirty="0">
                <a:solidFill>
                  <a:srgbClr val="FFCC00"/>
                </a:solidFill>
                <a:sym typeface="Symbol" pitchFamily="18" charset="2"/>
              </a:rPr>
              <a:t>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then the </a:t>
            </a:r>
            <a:r>
              <a:rPr lang="en-GB" sz="2800" dirty="0" err="1">
                <a:solidFill>
                  <a:srgbClr val="FF0000"/>
                </a:solidFill>
                <a:sym typeface="Symbol" pitchFamily="18" charset="2"/>
              </a:rPr>
              <a:t>RightHandSide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of the equation would be the same as the H(z) in question.</a:t>
            </a:r>
          </a:p>
          <a:p>
            <a:pPr eaLnBrk="1" hangingPunct="1"/>
            <a:r>
              <a:rPr lang="en-GB" sz="2800" dirty="0">
                <a:sym typeface="Symbol" pitchFamily="18" charset="2"/>
              </a:rPr>
              <a:t>Since </a:t>
            </a:r>
            <a:r>
              <a:rPr lang="en-GB" sz="2800" dirty="0" err="1"/>
              <a:t>cos</a:t>
            </a:r>
            <a:r>
              <a:rPr lang="en-GB" sz="2800" dirty="0"/>
              <a:t> </a:t>
            </a:r>
            <a:r>
              <a:rPr lang="en-GB" sz="2800" dirty="0">
                <a:sym typeface="Symbol" pitchFamily="18" charset="2"/>
              </a:rPr>
              <a:t></a:t>
            </a:r>
            <a:r>
              <a:rPr lang="en-GB" sz="2800" baseline="-25000" dirty="0">
                <a:sym typeface="Symbol" pitchFamily="18" charset="2"/>
              </a:rPr>
              <a:t>0</a:t>
            </a:r>
            <a:r>
              <a:rPr lang="en-GB" sz="2800" dirty="0">
                <a:sym typeface="Symbol" pitchFamily="18" charset="2"/>
              </a:rPr>
              <a:t> = 0.8  </a:t>
            </a:r>
            <a:r>
              <a:rPr lang="en-GB" sz="2800" baseline="-25000" dirty="0">
                <a:sym typeface="Symbol" pitchFamily="18" charset="2"/>
              </a:rPr>
              <a:t>0</a:t>
            </a:r>
            <a:r>
              <a:rPr lang="en-GB" sz="2800" dirty="0">
                <a:sym typeface="Symbol" pitchFamily="18" charset="2"/>
              </a:rPr>
              <a:t> = 0.6435 rad, we have</a:t>
            </a:r>
            <a:endParaRPr lang="en-GB" sz="2800" dirty="0"/>
          </a:p>
          <a:p>
            <a:pPr eaLnBrk="1" hangingPunct="1"/>
            <a:endParaRPr lang="en-GB" sz="2800" dirty="0"/>
          </a:p>
          <a:p>
            <a:pPr eaLnBrk="1" hangingPunct="1"/>
            <a:endParaRPr lang="en-GB" dirty="0"/>
          </a:p>
        </p:txBody>
      </p:sp>
      <p:graphicFrame>
        <p:nvGraphicFramePr>
          <p:cNvPr id="29701" name="Object 4"/>
          <p:cNvGraphicFramePr>
            <a:graphicFrameLocks noChangeAspect="1"/>
          </p:cNvGraphicFramePr>
          <p:nvPr/>
        </p:nvGraphicFramePr>
        <p:xfrm>
          <a:off x="1692275" y="2492375"/>
          <a:ext cx="4991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4" name="Equation" r:id="rId7" imgW="4991100" imgH="952500" progId="Equation.3">
                  <p:embed/>
                </p:oleObj>
              </mc:Choice>
              <mc:Fallback>
                <p:oleObj name="Equation" r:id="rId7" imgW="4991100" imgH="952500" progId="Equation.3">
                  <p:embed/>
                  <p:pic>
                    <p:nvPicPr>
                      <p:cNvPr id="2970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492375"/>
                        <a:ext cx="4991100" cy="9525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1763713" y="5516563"/>
          <a:ext cx="4876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Equation" r:id="rId9" imgW="4876800" imgH="939800" progId="Equation.3">
                  <p:embed/>
                </p:oleObj>
              </mc:Choice>
              <mc:Fallback>
                <p:oleObj name="Equation" r:id="rId9" imgW="4876800" imgH="939800" progId="Equation.3">
                  <p:embed/>
                  <p:pic>
                    <p:nvPicPr>
                      <p:cNvPr id="297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516563"/>
                        <a:ext cx="4876800" cy="9398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685">
            <a:hlinkClick r:id="" action="ppaction://media"/>
            <a:extLst>
              <a:ext uri="{FF2B5EF4-FFF2-40B4-BE49-F238E27FC236}">
                <a16:creationId xmlns:a16="http://schemas.microsoft.com/office/drawing/2014/main" id="{6A044BEA-63FB-443D-B92C-2326855533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85113" y="605631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2648" y="6492875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1855476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Find the inverse z transform of:</a:t>
            </a:r>
            <a:endParaRPr lang="en-SG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Example of inverse z-transform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224751"/>
              </p:ext>
            </p:extLst>
          </p:nvPr>
        </p:nvGraphicFramePr>
        <p:xfrm>
          <a:off x="2627784" y="2420888"/>
          <a:ext cx="3161581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2" name="Equation" r:id="rId7" imgW="1612800" imgH="558720" progId="Equation.3">
                  <p:embed/>
                </p:oleObj>
              </mc:Choice>
              <mc:Fallback>
                <p:oleObj name="Equation" r:id="rId7" imgW="1612800" imgH="55872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420888"/>
                        <a:ext cx="3161581" cy="10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 descr="D:\Users\s34523\AppData\Local\Microsoft\Windows\Temporary Internet Files\Content.IE5\T5MQIG51\MC90030431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83" y="3284984"/>
            <a:ext cx="1223381" cy="206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2D4B2A3B-C1C7-4277-B32F-D4AFC77DCD33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6" name="59858693">
            <a:hlinkClick r:id="" action="ppaction://media"/>
            <a:extLst>
              <a:ext uri="{FF2B5EF4-FFF2-40B4-BE49-F238E27FC236}">
                <a16:creationId xmlns:a16="http://schemas.microsoft.com/office/drawing/2014/main" id="{CF0C9D36-799D-47EB-9A91-8559F02176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62925" y="5949950"/>
            <a:ext cx="487363" cy="487363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55576" y="6437313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7155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8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552575"/>
            <a:ext cx="533400" cy="24447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7BFC0C34-C9DF-4DE2-9920-6CBF3099E8DF}" type="slidenum">
              <a:rPr lang="en-GB"/>
              <a:pPr>
                <a:defRPr/>
              </a:pPr>
              <a:t>29</a:t>
            </a:fld>
            <a:endParaRPr lang="en-GB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907" y="1265238"/>
            <a:ext cx="9167813" cy="5661025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Use long division</a:t>
            </a:r>
            <a:endParaRPr lang="en-SG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156690" name="Rectangle 18"/>
          <p:cNvSpPr>
            <a:spLocks noChangeArrowheads="1"/>
          </p:cNvSpPr>
          <p:nvPr/>
        </p:nvSpPr>
        <p:spPr bwMode="auto">
          <a:xfrm>
            <a:off x="3384550" y="2468563"/>
            <a:ext cx="2087563" cy="360362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56689" name="Rectangle 17"/>
          <p:cNvSpPr>
            <a:spLocks noChangeArrowheads="1"/>
          </p:cNvSpPr>
          <p:nvPr/>
        </p:nvSpPr>
        <p:spPr bwMode="auto">
          <a:xfrm>
            <a:off x="611188" y="2422525"/>
            <a:ext cx="2592387" cy="504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SG"/>
          </a:p>
        </p:txBody>
      </p:sp>
      <p:sp>
        <p:nvSpPr>
          <p:cNvPr id="3175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188640"/>
            <a:ext cx="8153400" cy="990600"/>
          </a:xfrm>
        </p:spPr>
        <p:txBody>
          <a:bodyPr/>
          <a:lstStyle/>
          <a:p>
            <a:r>
              <a:rPr lang="en-GB" dirty="0"/>
              <a:t>Inverse z-transform</a:t>
            </a:r>
          </a:p>
        </p:txBody>
      </p:sp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804863" y="1873250"/>
          <a:ext cx="6453187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Equation" r:id="rId7" imgW="4228920" imgH="698400" progId="Equation.3">
                  <p:embed/>
                </p:oleObj>
              </mc:Choice>
              <mc:Fallback>
                <p:oleObj name="Equation" r:id="rId7" imgW="4228920" imgH="698400" progId="Equation.3">
                  <p:embed/>
                  <p:pic>
                    <p:nvPicPr>
                      <p:cNvPr id="317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1873250"/>
                        <a:ext cx="6453187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8" name="Object 6"/>
          <p:cNvGraphicFramePr>
            <a:graphicFrameLocks noChangeAspect="1"/>
          </p:cNvGraphicFramePr>
          <p:nvPr/>
        </p:nvGraphicFramePr>
        <p:xfrm>
          <a:off x="2771775" y="2846388"/>
          <a:ext cx="287972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7" name="Equation" r:id="rId9" imgW="1917700" imgH="558800" progId="Equation.3">
                  <p:embed/>
                </p:oleObj>
              </mc:Choice>
              <mc:Fallback>
                <p:oleObj name="Equation" r:id="rId9" imgW="1917700" imgH="558800" progId="Equation.3">
                  <p:embed/>
                  <p:pic>
                    <p:nvPicPr>
                      <p:cNvPr id="1566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846388"/>
                        <a:ext cx="287972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7" name="Object 5"/>
          <p:cNvGraphicFramePr>
            <a:graphicFrameLocks noChangeAspect="1"/>
          </p:cNvGraphicFramePr>
          <p:nvPr/>
        </p:nvGraphicFramePr>
        <p:xfrm>
          <a:off x="2843213" y="3781425"/>
          <a:ext cx="41052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8" name="Equation" r:id="rId11" imgW="2603500" imgH="558800" progId="Equation.3">
                  <p:embed/>
                </p:oleObj>
              </mc:Choice>
              <mc:Fallback>
                <p:oleObj name="Equation" r:id="rId11" imgW="2603500" imgH="558800" progId="Equation.3">
                  <p:embed/>
                  <p:pic>
                    <p:nvPicPr>
                      <p:cNvPr id="1566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781425"/>
                        <a:ext cx="410527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6" name="Object 4"/>
          <p:cNvGraphicFramePr>
            <a:graphicFrameLocks noChangeAspect="1"/>
          </p:cNvGraphicFramePr>
          <p:nvPr/>
        </p:nvGraphicFramePr>
        <p:xfrm>
          <a:off x="3132138" y="4718050"/>
          <a:ext cx="4824412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Equation" r:id="rId13" imgW="2997200" imgH="558800" progId="Equation.3">
                  <p:embed/>
                </p:oleObj>
              </mc:Choice>
              <mc:Fallback>
                <p:oleObj name="Equation" r:id="rId13" imgW="2997200" imgH="558800" progId="Equation.3">
                  <p:embed/>
                  <p:pic>
                    <p:nvPicPr>
                      <p:cNvPr id="1566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718050"/>
                        <a:ext cx="4824412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5" name="Rectangle 8"/>
          <p:cNvSpPr>
            <a:spLocks noChangeArrowheads="1"/>
          </p:cNvSpPr>
          <p:nvPr/>
        </p:nvSpPr>
        <p:spPr bwMode="auto">
          <a:xfrm>
            <a:off x="-396875" y="3189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31756" name="Rectangle 10"/>
          <p:cNvSpPr>
            <a:spLocks noChangeArrowheads="1"/>
          </p:cNvSpPr>
          <p:nvPr/>
        </p:nvSpPr>
        <p:spPr bwMode="auto">
          <a:xfrm>
            <a:off x="0" y="3498850"/>
            <a:ext cx="200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GB" sz="1400">
                <a:latin typeface="Times New Roman" pitchFamily="18" charset="0"/>
                <a:cs typeface="Times New Roman" pitchFamily="18" charset="0"/>
              </a:rPr>
              <a:t>                                         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31757" name="Rectangle 11"/>
          <p:cNvSpPr>
            <a:spLocks noChangeArrowheads="1"/>
          </p:cNvSpPr>
          <p:nvPr/>
        </p:nvSpPr>
        <p:spPr bwMode="auto">
          <a:xfrm>
            <a:off x="0" y="4356100"/>
            <a:ext cx="2228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GB" sz="1400">
                <a:latin typeface="Times New Roman" pitchFamily="18" charset="0"/>
                <a:cs typeface="Times New Roman" pitchFamily="18" charset="0"/>
              </a:rPr>
              <a:t>                                              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31758" name="Rectangle 12"/>
          <p:cNvSpPr>
            <a:spLocks noChangeArrowheads="1"/>
          </p:cNvSpPr>
          <p:nvPr/>
        </p:nvSpPr>
        <p:spPr bwMode="auto">
          <a:xfrm>
            <a:off x="0" y="5213350"/>
            <a:ext cx="21907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GB" sz="1100">
                <a:latin typeface="Times New Roman" pitchFamily="18" charset="0"/>
              </a:rPr>
              <a:t> 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31759" name="Rectangle 14"/>
          <p:cNvSpPr>
            <a:spLocks noChangeArrowheads="1"/>
          </p:cNvSpPr>
          <p:nvPr/>
        </p:nvSpPr>
        <p:spPr bwMode="auto">
          <a:xfrm>
            <a:off x="0" y="3567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1566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595995"/>
              </p:ext>
            </p:extLst>
          </p:nvPr>
        </p:nvGraphicFramePr>
        <p:xfrm>
          <a:off x="1702594" y="5724525"/>
          <a:ext cx="5449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0" name="Equation" r:id="rId15" imgW="3085920" imgH="291960" progId="Equation.3">
                  <p:embed/>
                </p:oleObj>
              </mc:Choice>
              <mc:Fallback>
                <p:oleObj name="Equation" r:id="rId15" imgW="3085920" imgH="291960" progId="Equation.3">
                  <p:embed/>
                  <p:pic>
                    <p:nvPicPr>
                      <p:cNvPr id="15668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2594" y="5724525"/>
                        <a:ext cx="5449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92" name="Rectangle 20"/>
          <p:cNvSpPr>
            <a:spLocks noChangeArrowheads="1"/>
          </p:cNvSpPr>
          <p:nvPr/>
        </p:nvSpPr>
        <p:spPr bwMode="auto">
          <a:xfrm>
            <a:off x="3132138" y="1693863"/>
            <a:ext cx="287337" cy="576262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56693" name="Line 21"/>
          <p:cNvSpPr>
            <a:spLocks noChangeShapeType="1"/>
          </p:cNvSpPr>
          <p:nvPr/>
        </p:nvSpPr>
        <p:spPr bwMode="auto">
          <a:xfrm flipH="1">
            <a:off x="1908175" y="1981200"/>
            <a:ext cx="1079500" cy="144463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56694" name="Text Box 22"/>
          <p:cNvSpPr txBox="1">
            <a:spLocks noChangeArrowheads="1"/>
          </p:cNvSpPr>
          <p:nvPr/>
        </p:nvSpPr>
        <p:spPr bwMode="auto">
          <a:xfrm>
            <a:off x="2070100" y="1631950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1">
                <a:solidFill>
                  <a:srgbClr val="FF9900"/>
                </a:solidFill>
              </a:rPr>
              <a:t>X</a:t>
            </a:r>
          </a:p>
        </p:txBody>
      </p:sp>
      <p:sp>
        <p:nvSpPr>
          <p:cNvPr id="156695" name="Line 23"/>
          <p:cNvSpPr>
            <a:spLocks noChangeShapeType="1"/>
          </p:cNvSpPr>
          <p:nvPr/>
        </p:nvSpPr>
        <p:spPr bwMode="auto">
          <a:xfrm>
            <a:off x="1728788" y="2701925"/>
            <a:ext cx="1079500" cy="35877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56696" name="Rectangle 24"/>
          <p:cNvSpPr>
            <a:spLocks noChangeArrowheads="1"/>
          </p:cNvSpPr>
          <p:nvPr/>
        </p:nvSpPr>
        <p:spPr bwMode="auto">
          <a:xfrm>
            <a:off x="3635375" y="1622425"/>
            <a:ext cx="792163" cy="6477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56697" name="Line 25"/>
          <p:cNvSpPr>
            <a:spLocks noChangeShapeType="1"/>
          </p:cNvSpPr>
          <p:nvPr/>
        </p:nvSpPr>
        <p:spPr bwMode="auto">
          <a:xfrm flipH="1">
            <a:off x="2627313" y="2270125"/>
            <a:ext cx="1225550" cy="179388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56698" name="Rectangle 26"/>
          <p:cNvSpPr>
            <a:spLocks noChangeArrowheads="1"/>
          </p:cNvSpPr>
          <p:nvPr/>
        </p:nvSpPr>
        <p:spPr bwMode="auto">
          <a:xfrm>
            <a:off x="4572000" y="1622425"/>
            <a:ext cx="1008063" cy="6477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03300" y="3206750"/>
            <a:ext cx="2089150" cy="720725"/>
          </a:xfrm>
          <a:prstGeom prst="straightConnector1">
            <a:avLst/>
          </a:prstGeom>
          <a:ln w="317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939925" y="6291263"/>
          <a:ext cx="354488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" name="Equation" r:id="rId17" imgW="2006280" imgH="228600" progId="Equation.3">
                  <p:embed/>
                </p:oleObj>
              </mc:Choice>
              <mc:Fallback>
                <p:oleObj name="Equation" r:id="rId17" imgW="2006280" imgH="2286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925" y="6291263"/>
                        <a:ext cx="354488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59858704">
            <a:hlinkClick r:id="" action="ppaction://media"/>
            <a:extLst>
              <a:ext uri="{FF2B5EF4-FFF2-40B4-BE49-F238E27FC236}">
                <a16:creationId xmlns:a16="http://schemas.microsoft.com/office/drawing/2014/main" id="{02A97B2F-3D1D-497F-90BA-D52C496A1C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242300" y="5922963"/>
            <a:ext cx="487363" cy="48736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4718" y="6561138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363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6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56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56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6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56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6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56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6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2000"/>
                                        <p:tgtEl>
                                          <p:spTgt spid="15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35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6690" grpId="0" animBg="1"/>
      <p:bldP spid="156689" grpId="0" animBg="1"/>
      <p:bldP spid="156692" grpId="0" animBg="1"/>
      <p:bldP spid="156692" grpId="1" animBg="1"/>
      <p:bldP spid="156693" grpId="0" animBg="1"/>
      <p:bldP spid="156693" grpId="1" animBg="1"/>
      <p:bldP spid="156693" grpId="2" animBg="1"/>
      <p:bldP spid="156694" grpId="0"/>
      <p:bldP spid="156694" grpId="1"/>
      <p:bldP spid="156695" grpId="0" animBg="1"/>
      <p:bldP spid="156695" grpId="1" animBg="1"/>
      <p:bldP spid="156696" grpId="0" animBg="1"/>
      <p:bldP spid="156697" grpId="0" animBg="1"/>
      <p:bldP spid="156698" grpId="0" animBg="1"/>
      <p:bldP spid="15669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3A70043-7C05-4717-B7E0-61C8EAC22F0E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Z-transform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It is a mathematical tool to analyse discrete-time signals and systems.</a:t>
            </a:r>
          </a:p>
          <a:p>
            <a:pPr eaLnBrk="1" hangingPunct="1"/>
            <a:r>
              <a:rPr lang="en-GB" dirty="0">
                <a:solidFill>
                  <a:srgbClr val="FF9900"/>
                </a:solidFill>
              </a:rPr>
              <a:t>Z-transform is defined as:</a:t>
            </a:r>
          </a:p>
          <a:p>
            <a:pPr eaLnBrk="1" hangingPunct="1"/>
            <a:endParaRPr lang="en-GB" dirty="0">
              <a:solidFill>
                <a:srgbClr val="FF9900"/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latin typeface="Amaze" pitchFamily="34" charset="0"/>
              </a:rPr>
              <a:t>	</a:t>
            </a:r>
            <a:endParaRPr lang="en-GB" dirty="0"/>
          </a:p>
        </p:txBody>
      </p:sp>
      <p:graphicFrame>
        <p:nvGraphicFramePr>
          <p:cNvPr id="4101" name="Object 4"/>
          <p:cNvGraphicFramePr>
            <a:graphicFrameLocks noChangeAspect="1"/>
          </p:cNvGraphicFramePr>
          <p:nvPr/>
        </p:nvGraphicFramePr>
        <p:xfrm>
          <a:off x="179388" y="3573463"/>
          <a:ext cx="89646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7" imgW="4394200" imgH="685800" progId="Equation.3">
                  <p:embed/>
                </p:oleObj>
              </mc:Choice>
              <mc:Fallback>
                <p:oleObj name="Equation" r:id="rId7" imgW="4394200" imgH="685800" progId="Equation.3">
                  <p:embed/>
                  <p:pic>
                    <p:nvPicPr>
                      <p:cNvPr id="410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573463"/>
                        <a:ext cx="8964612" cy="1400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469">
            <a:hlinkClick r:id="" action="ppaction://media"/>
            <a:extLst>
              <a:ext uri="{FF2B5EF4-FFF2-40B4-BE49-F238E27FC236}">
                <a16:creationId xmlns:a16="http://schemas.microsoft.com/office/drawing/2014/main" id="{C5F89D8A-07DC-4D31-ABDF-1CF6DEA7E6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15313" y="600233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2548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6F35A83-BCAB-41EA-B030-E1CE86547D8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dirty="0"/>
              <a:t>System function is defined as the ratio of the output of the system to the input.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36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36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36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dirty="0"/>
              <a:t>In other words, system function,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dirty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System function</a:t>
            </a:r>
          </a:p>
        </p:txBody>
      </p:sp>
      <p:grpSp>
        <p:nvGrpSpPr>
          <p:cNvPr id="33803" name="Group 11"/>
          <p:cNvGrpSpPr>
            <a:grpSpLocks/>
          </p:cNvGrpSpPr>
          <p:nvPr/>
        </p:nvGrpSpPr>
        <p:grpSpPr bwMode="auto">
          <a:xfrm>
            <a:off x="1979613" y="3429000"/>
            <a:ext cx="5083175" cy="1135063"/>
            <a:chOff x="1247" y="2160"/>
            <a:chExt cx="3202" cy="715"/>
          </a:xfrm>
        </p:grpSpPr>
        <p:sp>
          <p:nvSpPr>
            <p:cNvPr id="32775" name="Text Box 5"/>
            <p:cNvSpPr txBox="1">
              <a:spLocks noChangeArrowheads="1"/>
            </p:cNvSpPr>
            <p:nvPr/>
          </p:nvSpPr>
          <p:spPr bwMode="auto">
            <a:xfrm>
              <a:off x="2256" y="2352"/>
              <a:ext cx="1104" cy="52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aseline="0" dirty="0">
                  <a:solidFill>
                    <a:srgbClr val="0000FF"/>
                  </a:solidFill>
                  <a:latin typeface="Arial Narrow" pitchFamily="34" charset="0"/>
                </a:rPr>
                <a:t>SYSTEM, h(n) or H(z)</a:t>
              </a:r>
            </a:p>
          </p:txBody>
        </p:sp>
        <p:sp>
          <p:nvSpPr>
            <p:cNvPr id="32776" name="Line 6"/>
            <p:cNvSpPr>
              <a:spLocks noChangeShapeType="1"/>
            </p:cNvSpPr>
            <p:nvPr/>
          </p:nvSpPr>
          <p:spPr bwMode="auto">
            <a:xfrm>
              <a:off x="1728" y="2496"/>
              <a:ext cx="528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2777" name="Line 7"/>
            <p:cNvSpPr>
              <a:spLocks noChangeShapeType="1"/>
            </p:cNvSpPr>
            <p:nvPr/>
          </p:nvSpPr>
          <p:spPr bwMode="auto">
            <a:xfrm>
              <a:off x="3360" y="2496"/>
              <a:ext cx="576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2778" name="Text Box 8"/>
            <p:cNvSpPr txBox="1">
              <a:spLocks noChangeArrowheads="1"/>
            </p:cNvSpPr>
            <p:nvPr/>
          </p:nvSpPr>
          <p:spPr bwMode="auto">
            <a:xfrm>
              <a:off x="1247" y="2160"/>
              <a:ext cx="480" cy="63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aseline="0">
                  <a:latin typeface="Arial Narrow" pitchFamily="34" charset="0"/>
                </a:rPr>
                <a:t>x(n)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GB" baseline="0">
                  <a:latin typeface="Arial Narrow" pitchFamily="34" charset="0"/>
                </a:rPr>
                <a:t>X(z)</a:t>
              </a:r>
            </a:p>
          </p:txBody>
        </p:sp>
        <p:sp>
          <p:nvSpPr>
            <p:cNvPr id="32779" name="Text Box 9"/>
            <p:cNvSpPr txBox="1">
              <a:spLocks noChangeArrowheads="1"/>
            </p:cNvSpPr>
            <p:nvPr/>
          </p:nvSpPr>
          <p:spPr bwMode="auto">
            <a:xfrm>
              <a:off x="3969" y="2160"/>
              <a:ext cx="480" cy="63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baseline="0">
                  <a:latin typeface="Arial Narrow" pitchFamily="34" charset="0"/>
                </a:rPr>
                <a:t>y(n)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GB" baseline="0">
                  <a:latin typeface="Arial Narrow" pitchFamily="34" charset="0"/>
                </a:rPr>
                <a:t>Y(z)</a:t>
              </a:r>
            </a:p>
          </p:txBody>
        </p:sp>
      </p:grpSp>
      <p:graphicFrame>
        <p:nvGraphicFramePr>
          <p:cNvPr id="338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765001"/>
              </p:ext>
            </p:extLst>
          </p:nvPr>
        </p:nvGraphicFramePr>
        <p:xfrm>
          <a:off x="4983316" y="5646755"/>
          <a:ext cx="4067944" cy="77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7" imgW="1218960" imgH="203040" progId="Equation.DSMT4">
                  <p:embed/>
                </p:oleObj>
              </mc:Choice>
              <mc:Fallback>
                <p:oleObj name="Equation" r:id="rId7" imgW="1218960" imgH="203040" progId="Equation.DSMT4">
                  <p:embed/>
                  <p:pic>
                    <p:nvPicPr>
                      <p:cNvPr id="3380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316" y="5646755"/>
                        <a:ext cx="4067944" cy="7772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7836" y="5600697"/>
            <a:ext cx="372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/>
              <a:t>y(n) = h(n)*x(n)</a:t>
            </a:r>
          </a:p>
        </p:txBody>
      </p:sp>
      <p:pic>
        <p:nvPicPr>
          <p:cNvPr id="3" name="59858719">
            <a:hlinkClick r:id="" action="ppaction://media"/>
            <a:extLst>
              <a:ext uri="{FF2B5EF4-FFF2-40B4-BE49-F238E27FC236}">
                <a16:creationId xmlns:a16="http://schemas.microsoft.com/office/drawing/2014/main" id="{24197DA8-3279-4997-9F78-CBF2EE968D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29600" y="463550"/>
            <a:ext cx="487363" cy="487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2092" y="6474702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4050277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8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981498A-A07C-4812-97BB-284DD461DF9B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System function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System function describes the relationship between the output and the input of the system in the z-domain. 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rgbClr val="FFFF00"/>
              </a:solidFill>
              <a:cs typeface="Times New Roman" pitchFamily="18" charset="0"/>
            </a:endParaRPr>
          </a:p>
          <a:p>
            <a:pPr eaLnBrk="1" hangingPunct="1"/>
            <a:r>
              <a:rPr lang="en-GB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The system function can also be seen as the z-transform of the impulse response of the system.</a:t>
            </a:r>
          </a:p>
        </p:txBody>
      </p:sp>
      <p:pic>
        <p:nvPicPr>
          <p:cNvPr id="2" name="59858727">
            <a:hlinkClick r:id="" action="ppaction://media"/>
            <a:extLst>
              <a:ext uri="{FF2B5EF4-FFF2-40B4-BE49-F238E27FC236}">
                <a16:creationId xmlns:a16="http://schemas.microsoft.com/office/drawing/2014/main" id="{A2E92069-4EA8-4232-B790-6AC11F970E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8950" y="597535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834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6264C99-6BBA-4D52-88F4-B5D2EAEFF3D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32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4819" name="Rectangle 18"/>
          <p:cNvSpPr>
            <a:spLocks noChangeArrowheads="1"/>
          </p:cNvSpPr>
          <p:nvPr/>
        </p:nvSpPr>
        <p:spPr bwMode="auto">
          <a:xfrm>
            <a:off x="684213" y="1773238"/>
            <a:ext cx="7991475" cy="41767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solidFill>
                  <a:schemeClr val="bg2">
                    <a:lumMod val="25000"/>
                  </a:schemeClr>
                </a:solidFill>
              </a:rPr>
              <a:t>Z-transform of impulse response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3581400" y="2514600"/>
            <a:ext cx="1752600" cy="4667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 dirty="0">
                <a:solidFill>
                  <a:srgbClr val="FF3300"/>
                </a:solidFill>
                <a:latin typeface="Arial Narrow" pitchFamily="34" charset="0"/>
              </a:rPr>
              <a:t>SYSTEM</a:t>
            </a:r>
          </a:p>
        </p:txBody>
      </p:sp>
      <p:sp>
        <p:nvSpPr>
          <p:cNvPr id="34822" name="Line 5"/>
          <p:cNvSpPr>
            <a:spLocks noChangeShapeType="1"/>
          </p:cNvSpPr>
          <p:nvPr/>
        </p:nvSpPr>
        <p:spPr bwMode="auto">
          <a:xfrm>
            <a:off x="2743200" y="2743200"/>
            <a:ext cx="838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4823" name="Line 6"/>
          <p:cNvSpPr>
            <a:spLocks noChangeShapeType="1"/>
          </p:cNvSpPr>
          <p:nvPr/>
        </p:nvSpPr>
        <p:spPr bwMode="auto">
          <a:xfrm>
            <a:off x="5334000" y="2743200"/>
            <a:ext cx="914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2133600" y="22098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>
                <a:latin typeface="Arial Narrow" pitchFamily="34" charset="0"/>
              </a:rPr>
              <a:t>x(n)</a:t>
            </a:r>
          </a:p>
        </p:txBody>
      </p:sp>
      <p:sp>
        <p:nvSpPr>
          <p:cNvPr id="34825" name="Text Box 8"/>
          <p:cNvSpPr txBox="1">
            <a:spLocks noChangeArrowheads="1"/>
          </p:cNvSpPr>
          <p:nvPr/>
        </p:nvSpPr>
        <p:spPr bwMode="auto">
          <a:xfrm>
            <a:off x="6096000" y="22098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>
                <a:latin typeface="Arial Narrow" pitchFamily="34" charset="0"/>
              </a:rPr>
              <a:t>y(n)</a:t>
            </a: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2133600" y="28194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>
                <a:latin typeface="Arial Narrow" pitchFamily="34" charset="0"/>
              </a:rPr>
              <a:t>X(z)</a:t>
            </a:r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6096000" y="28194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>
                <a:latin typeface="Arial Narrow" pitchFamily="34" charset="0"/>
              </a:rPr>
              <a:t>Y(z)</a:t>
            </a:r>
          </a:p>
        </p:txBody>
      </p:sp>
      <p:graphicFrame>
        <p:nvGraphicFramePr>
          <p:cNvPr id="79884" name="Object 12"/>
          <p:cNvGraphicFramePr>
            <a:graphicFrameLocks noChangeAspect="1"/>
          </p:cNvGraphicFramePr>
          <p:nvPr/>
        </p:nvGraphicFramePr>
        <p:xfrm>
          <a:off x="3733800" y="3200400"/>
          <a:ext cx="1524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Equation" r:id="rId7" imgW="1524000" imgH="901700" progId="Equation.3">
                  <p:embed/>
                </p:oleObj>
              </mc:Choice>
              <mc:Fallback>
                <p:oleObj name="Equation" r:id="rId7" imgW="1524000" imgH="901700" progId="Equation.3">
                  <p:embed/>
                  <p:pic>
                    <p:nvPicPr>
                      <p:cNvPr id="798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200400"/>
                        <a:ext cx="15240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1295400" y="22098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 dirty="0">
                <a:solidFill>
                  <a:schemeClr val="bg2">
                    <a:lumMod val="25000"/>
                  </a:schemeClr>
                </a:solidFill>
                <a:latin typeface="Arial Narrow" pitchFamily="34" charset="0"/>
                <a:sym typeface="Symbol" pitchFamily="18" charset="2"/>
              </a:rPr>
              <a:t></a:t>
            </a:r>
            <a:r>
              <a:rPr lang="en-GB" baseline="0" dirty="0">
                <a:solidFill>
                  <a:schemeClr val="bg2">
                    <a:lumMod val="25000"/>
                  </a:schemeClr>
                </a:solidFill>
                <a:latin typeface="Arial Narrow" pitchFamily="34" charset="0"/>
              </a:rPr>
              <a:t>(n)</a:t>
            </a:r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1295400" y="28194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>
                <a:solidFill>
                  <a:schemeClr val="bg2">
                    <a:lumMod val="25000"/>
                  </a:schemeClr>
                </a:solidFill>
                <a:latin typeface="Arial Narrow" pitchFamily="34" charset="0"/>
              </a:rPr>
              <a:t>1</a:t>
            </a:r>
          </a:p>
        </p:txBody>
      </p: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7162800" y="22098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>
                <a:solidFill>
                  <a:schemeClr val="bg2">
                    <a:lumMod val="25000"/>
                  </a:schemeClr>
                </a:solidFill>
                <a:latin typeface="Arial Narrow" pitchFamily="34" charset="0"/>
              </a:rPr>
              <a:t>h(n)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7010400" y="2819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>
                <a:solidFill>
                  <a:schemeClr val="bg2">
                    <a:lumMod val="25000"/>
                  </a:schemeClr>
                </a:solidFill>
                <a:latin typeface="Script MT Bold" pitchFamily="66" charset="0"/>
              </a:rPr>
              <a:t>Z</a:t>
            </a:r>
            <a:r>
              <a:rPr lang="en-GB" baseline="0">
                <a:solidFill>
                  <a:schemeClr val="bg2">
                    <a:lumMod val="25000"/>
                  </a:schemeClr>
                </a:solidFill>
                <a:latin typeface="Arial Narrow" pitchFamily="34" charset="0"/>
              </a:rPr>
              <a:t>{ h(n) }</a:t>
            </a:r>
          </a:p>
        </p:txBody>
      </p:sp>
      <p:sp>
        <p:nvSpPr>
          <p:cNvPr id="7988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3445470" y="4365104"/>
            <a:ext cx="2468960" cy="67059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H(z) = 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Script MT Bold" pitchFamily="66" charset="0"/>
              </a:rPr>
              <a:t>Z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{ h(n) }</a:t>
            </a:r>
          </a:p>
        </p:txBody>
      </p:sp>
      <p:pic>
        <p:nvPicPr>
          <p:cNvPr id="2" name="59858733">
            <a:hlinkClick r:id="" action="ppaction://media"/>
            <a:extLst>
              <a:ext uri="{FF2B5EF4-FFF2-40B4-BE49-F238E27FC236}">
                <a16:creationId xmlns:a16="http://schemas.microsoft.com/office/drawing/2014/main" id="{058841EF-4BB9-4215-9797-7936EB4BFE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4375" y="608171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615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9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98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98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9882" grpId="0" autoUpdateAnimBg="0"/>
      <p:bldP spid="79883" grpId="0" autoUpdateAnimBg="0"/>
      <p:bldP spid="79885" grpId="0" autoUpdateAnimBg="0"/>
      <p:bldP spid="79886" grpId="0" autoUpdateAnimBg="0"/>
      <p:bldP spid="79887" grpId="0" autoUpdateAnimBg="0"/>
      <p:bldP spid="79888" grpId="0" autoUpdateAnimBg="0"/>
      <p:bldP spid="79889" grpId="0" build="p" autoUpdateAnimBg="0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AF0A67A-6325-4D40-A828-81A75BC4084C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Z-transform of impulse response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2957513" algn="l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If the input x(n) =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(n), then the output is the impulse response of the system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. Or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y(n) = h(n).</a:t>
            </a:r>
          </a:p>
          <a:p>
            <a:pPr eaLnBrk="1" hangingPunct="1">
              <a:tabLst>
                <a:tab pos="2957513" algn="l"/>
              </a:tabLst>
            </a:pPr>
            <a:endParaRPr lang="en-GB" sz="2800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  <a:p>
            <a:pPr eaLnBrk="1" hangingPunct="1">
              <a:tabLst>
                <a:tab pos="2957513" algn="l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But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Script MT Bold" pitchFamily="66" charset="0"/>
                <a:cs typeface="Times New Roman" pitchFamily="18" charset="0"/>
              </a:rPr>
              <a:t>Z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{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(n)} = X(z) = 1 (see previous slide for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(n))</a:t>
            </a:r>
          </a:p>
          <a:p>
            <a:pPr eaLnBrk="1" hangingPunct="1">
              <a:tabLst>
                <a:tab pos="2957513" algn="l"/>
              </a:tabLst>
            </a:pPr>
            <a:endParaRPr lang="en-GB" sz="2800" dirty="0">
              <a:solidFill>
                <a:srgbClr val="FF9933"/>
              </a:solidFill>
              <a:cs typeface="Times New Roman" pitchFamily="18" charset="0"/>
            </a:endParaRPr>
          </a:p>
          <a:p>
            <a:pPr eaLnBrk="1" hangingPunct="1">
              <a:tabLst>
                <a:tab pos="2957513" algn="l"/>
              </a:tabLst>
            </a:pPr>
            <a:r>
              <a:rPr lang="en-GB" sz="2800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Hence, </a:t>
            </a:r>
            <a:r>
              <a:rPr lang="en-GB" sz="2800" dirty="0" err="1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Impusle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 response of the system, </a:t>
            </a:r>
          </a:p>
          <a:p>
            <a:pPr marL="0" indent="0" eaLnBrk="1" hangingPunct="1">
              <a:buNone/>
              <a:tabLst>
                <a:tab pos="2957513" algn="l"/>
              </a:tabLst>
            </a:pPr>
            <a:r>
              <a:rPr lang="en-GB" sz="2800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    H(z)= Y(z)/X(z)= Y(z) = 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latin typeface="Script MT Bold" pitchFamily="66" charset="0"/>
                <a:cs typeface="Times New Roman" pitchFamily="18" charset="0"/>
              </a:rPr>
              <a:t>Z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{y(n)} = 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latin typeface="Script MT Bold" pitchFamily="66" charset="0"/>
                <a:cs typeface="Times New Roman" pitchFamily="18" charset="0"/>
              </a:rPr>
              <a:t>Z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{h(n)} </a:t>
            </a:r>
          </a:p>
          <a:p>
            <a:pPr eaLnBrk="1" hangingPunct="1">
              <a:buFontTx/>
              <a:buNone/>
              <a:tabLst>
                <a:tab pos="2957513" algn="l"/>
              </a:tabLst>
            </a:pPr>
            <a:endParaRPr lang="en-GB" sz="2800" dirty="0">
              <a:solidFill>
                <a:srgbClr val="00FF00"/>
              </a:solidFill>
              <a:cs typeface="Times New Roman" pitchFamily="18" charset="0"/>
            </a:endParaRPr>
          </a:p>
          <a:p>
            <a:pPr eaLnBrk="1" hangingPunct="1">
              <a:buFontTx/>
              <a:buNone/>
              <a:tabLst>
                <a:tab pos="2957513" algn="l"/>
              </a:tabLst>
            </a:pPr>
            <a:endParaRPr lang="en-GB" sz="2800" dirty="0">
              <a:solidFill>
                <a:srgbClr val="FF0000"/>
              </a:solidFill>
              <a:cs typeface="Times New Roman" pitchFamily="18" charset="0"/>
            </a:endParaRPr>
          </a:p>
        </p:txBody>
      </p:sp>
      <p:pic>
        <p:nvPicPr>
          <p:cNvPr id="2" name="59858739">
            <a:hlinkClick r:id="" action="ppaction://media"/>
            <a:extLst>
              <a:ext uri="{FF2B5EF4-FFF2-40B4-BE49-F238E27FC236}">
                <a16:creationId xmlns:a16="http://schemas.microsoft.com/office/drawing/2014/main" id="{0EBE274E-D94A-4243-A6AD-F9824135A5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35938" y="5870575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8D6767B-1999-4595-B42D-F5294997E480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686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Relationship with convolution</a:t>
            </a:r>
          </a:p>
        </p:txBody>
      </p:sp>
      <p:sp>
        <p:nvSpPr>
          <p:cNvPr id="808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68313" y="139541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For a system with known impulse response, we can determine its output with discrete linear convolution: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y(n) = h(n) * x(n)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From the system function equation, we have: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Y(z) = H(z) 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 X(z)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Hence, convolution in time domain is transformed to multiplication in z-domain.</a:t>
            </a:r>
          </a:p>
        </p:txBody>
      </p:sp>
      <p:grpSp>
        <p:nvGrpSpPr>
          <p:cNvPr id="36869" name="Group 1"/>
          <p:cNvGrpSpPr>
            <a:grpSpLocks/>
          </p:cNvGrpSpPr>
          <p:nvPr/>
        </p:nvGrpSpPr>
        <p:grpSpPr bwMode="auto">
          <a:xfrm>
            <a:off x="1483172" y="4587606"/>
            <a:ext cx="5549745" cy="1912283"/>
            <a:chOff x="1187450" y="1989138"/>
            <a:chExt cx="7272338" cy="287972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6870" name="Rectangle 18"/>
            <p:cNvSpPr>
              <a:spLocks noChangeArrowheads="1"/>
            </p:cNvSpPr>
            <p:nvPr/>
          </p:nvSpPr>
          <p:spPr bwMode="auto">
            <a:xfrm>
              <a:off x="1187450" y="1989138"/>
              <a:ext cx="7272338" cy="287972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 sz="1400"/>
            </a:p>
          </p:txBody>
        </p:sp>
        <p:sp>
          <p:nvSpPr>
            <p:cNvPr id="36871" name="Text Box 5"/>
            <p:cNvSpPr txBox="1">
              <a:spLocks noChangeArrowheads="1"/>
            </p:cNvSpPr>
            <p:nvPr/>
          </p:nvSpPr>
          <p:spPr bwMode="auto">
            <a:xfrm>
              <a:off x="3124200" y="3048001"/>
              <a:ext cx="1752600" cy="58461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400" baseline="0">
                  <a:solidFill>
                    <a:srgbClr val="FF3300"/>
                  </a:solidFill>
                  <a:latin typeface="Arial Narrow" pitchFamily="34" charset="0"/>
                </a:rPr>
                <a:t>SYSTEM</a:t>
              </a:r>
            </a:p>
          </p:txBody>
        </p:sp>
        <p:sp>
          <p:nvSpPr>
            <p:cNvPr id="36872" name="Line 6"/>
            <p:cNvSpPr>
              <a:spLocks noChangeShapeType="1"/>
            </p:cNvSpPr>
            <p:nvPr/>
          </p:nvSpPr>
          <p:spPr bwMode="auto">
            <a:xfrm>
              <a:off x="2286000" y="3276600"/>
              <a:ext cx="8382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6873" name="Line 7"/>
            <p:cNvSpPr>
              <a:spLocks noChangeShapeType="1"/>
            </p:cNvSpPr>
            <p:nvPr/>
          </p:nvSpPr>
          <p:spPr bwMode="auto">
            <a:xfrm>
              <a:off x="4876800" y="3276600"/>
              <a:ext cx="9144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6874" name="Text Box 8"/>
            <p:cNvSpPr txBox="1">
              <a:spLocks noChangeArrowheads="1"/>
            </p:cNvSpPr>
            <p:nvPr/>
          </p:nvSpPr>
          <p:spPr bwMode="auto">
            <a:xfrm>
              <a:off x="1676400" y="2743200"/>
              <a:ext cx="762001" cy="58461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400" baseline="0">
                  <a:latin typeface="Arial Narrow" pitchFamily="34" charset="0"/>
                </a:rPr>
                <a:t>x(n)</a:t>
              </a:r>
            </a:p>
          </p:txBody>
        </p:sp>
        <p:sp>
          <p:nvSpPr>
            <p:cNvPr id="36875" name="Text Box 9"/>
            <p:cNvSpPr txBox="1">
              <a:spLocks noChangeArrowheads="1"/>
            </p:cNvSpPr>
            <p:nvPr/>
          </p:nvSpPr>
          <p:spPr bwMode="auto">
            <a:xfrm>
              <a:off x="6019800" y="2743200"/>
              <a:ext cx="2362201" cy="58461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1400" baseline="0">
                  <a:latin typeface="Arial Narrow" pitchFamily="34" charset="0"/>
                </a:rPr>
                <a:t>y(n) = h(n) * x(n)</a:t>
              </a:r>
            </a:p>
          </p:txBody>
        </p:sp>
        <p:sp>
          <p:nvSpPr>
            <p:cNvPr id="36876" name="Text Box 10"/>
            <p:cNvSpPr txBox="1">
              <a:spLocks noChangeArrowheads="1"/>
            </p:cNvSpPr>
            <p:nvPr/>
          </p:nvSpPr>
          <p:spPr bwMode="auto">
            <a:xfrm>
              <a:off x="1676400" y="3352800"/>
              <a:ext cx="762001" cy="58461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400" baseline="0">
                  <a:solidFill>
                    <a:srgbClr val="9933FF"/>
                  </a:solidFill>
                  <a:latin typeface="Arial Narrow" pitchFamily="34" charset="0"/>
                </a:rPr>
                <a:t>X(z)</a:t>
              </a:r>
            </a:p>
          </p:txBody>
        </p:sp>
        <p:sp>
          <p:nvSpPr>
            <p:cNvPr id="36877" name="Text Box 11"/>
            <p:cNvSpPr txBox="1">
              <a:spLocks noChangeArrowheads="1"/>
            </p:cNvSpPr>
            <p:nvPr/>
          </p:nvSpPr>
          <p:spPr bwMode="auto">
            <a:xfrm>
              <a:off x="6019800" y="3352800"/>
              <a:ext cx="2209799" cy="58461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1400" baseline="0">
                  <a:solidFill>
                    <a:srgbClr val="9933FF"/>
                  </a:solidFill>
                  <a:latin typeface="Arial Narrow" pitchFamily="34" charset="0"/>
                </a:rPr>
                <a:t>Y(z) = H(z) </a:t>
              </a:r>
              <a:r>
                <a:rPr lang="en-GB" sz="1400" baseline="0">
                  <a:solidFill>
                    <a:srgbClr val="9933FF"/>
                  </a:solidFill>
                  <a:latin typeface="Arial Narrow" pitchFamily="34" charset="0"/>
                  <a:sym typeface="Symbol" pitchFamily="18" charset="2"/>
                </a:rPr>
                <a:t></a:t>
              </a:r>
              <a:r>
                <a:rPr lang="en-GB" sz="1400" baseline="0">
                  <a:solidFill>
                    <a:srgbClr val="9933FF"/>
                  </a:solidFill>
                  <a:latin typeface="Arial Narrow" pitchFamily="34" charset="0"/>
                </a:rPr>
                <a:t> X(z)</a:t>
              </a:r>
            </a:p>
          </p:txBody>
        </p:sp>
        <p:sp>
          <p:nvSpPr>
            <p:cNvPr id="36878" name="Text Box 16"/>
            <p:cNvSpPr txBox="1">
              <a:spLocks noChangeArrowheads="1"/>
            </p:cNvSpPr>
            <p:nvPr/>
          </p:nvSpPr>
          <p:spPr bwMode="auto">
            <a:xfrm>
              <a:off x="3581401" y="2438400"/>
              <a:ext cx="762001" cy="58461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400" baseline="0">
                  <a:latin typeface="Arial Narrow" pitchFamily="34" charset="0"/>
                </a:rPr>
                <a:t>h(n)</a:t>
              </a:r>
            </a:p>
          </p:txBody>
        </p:sp>
        <p:sp>
          <p:nvSpPr>
            <p:cNvPr id="36879" name="Text Box 17"/>
            <p:cNvSpPr txBox="1">
              <a:spLocks noChangeArrowheads="1"/>
            </p:cNvSpPr>
            <p:nvPr/>
          </p:nvSpPr>
          <p:spPr bwMode="auto">
            <a:xfrm>
              <a:off x="3581401" y="3657600"/>
              <a:ext cx="762001" cy="58461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400" baseline="0">
                  <a:solidFill>
                    <a:srgbClr val="9933FF"/>
                  </a:solidFill>
                  <a:latin typeface="Arial Narrow" pitchFamily="34" charset="0"/>
                </a:rPr>
                <a:t>H(z)</a:t>
              </a:r>
            </a:p>
          </p:txBody>
        </p:sp>
      </p:grpSp>
      <p:pic>
        <p:nvPicPr>
          <p:cNvPr id="2" name="59858743">
            <a:hlinkClick r:id="" action="ppaction://media"/>
            <a:extLst>
              <a:ext uri="{FF2B5EF4-FFF2-40B4-BE49-F238E27FC236}">
                <a16:creationId xmlns:a16="http://schemas.microsoft.com/office/drawing/2014/main" id="{432173B2-D6A5-4EB0-B12C-62E01A3FF1A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35938" y="598963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2648" y="6479512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75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40396AD-E96C-4C1B-89FA-AD7096510310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7891" name="Rectangle 110"/>
          <p:cNvSpPr>
            <a:spLocks noChangeArrowheads="1"/>
          </p:cNvSpPr>
          <p:nvPr/>
        </p:nvSpPr>
        <p:spPr bwMode="auto">
          <a:xfrm>
            <a:off x="755650" y="2205038"/>
            <a:ext cx="7345363" cy="3960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 sz="3600" dirty="0"/>
              <a:t>Example 1:</a:t>
            </a:r>
            <a:br>
              <a:rPr lang="en-GB" sz="3600" dirty="0"/>
            </a:br>
            <a:r>
              <a:rPr lang="en-GB" sz="3600" dirty="0"/>
              <a:t>difference equation </a:t>
            </a:r>
            <a:r>
              <a:rPr lang="en-GB" sz="3600" dirty="0">
                <a:sym typeface="Symbol" pitchFamily="18" charset="2"/>
              </a:rPr>
              <a:t> system function</a:t>
            </a:r>
            <a:endParaRPr lang="en-GB" sz="3600" dirty="0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Find the system function of the digital network below.</a:t>
            </a:r>
          </a:p>
        </p:txBody>
      </p:sp>
      <p:sp>
        <p:nvSpPr>
          <p:cNvPr id="37894" name="Line 5"/>
          <p:cNvSpPr>
            <a:spLocks noChangeShapeType="1"/>
          </p:cNvSpPr>
          <p:nvPr/>
        </p:nvSpPr>
        <p:spPr bwMode="auto">
          <a:xfrm>
            <a:off x="1828800" y="28194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37895" name="Group 6"/>
          <p:cNvGrpSpPr>
            <a:grpSpLocks/>
          </p:cNvGrpSpPr>
          <p:nvPr/>
        </p:nvGrpSpPr>
        <p:grpSpPr bwMode="auto">
          <a:xfrm>
            <a:off x="2743200" y="2590800"/>
            <a:ext cx="228600" cy="457200"/>
            <a:chOff x="1488" y="1200"/>
            <a:chExt cx="144" cy="288"/>
          </a:xfrm>
        </p:grpSpPr>
        <p:sp>
          <p:nvSpPr>
            <p:cNvPr id="37964" name="Line 7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65" name="Line 8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66" name="Line 9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37896" name="Line 10"/>
          <p:cNvSpPr>
            <a:spLocks noChangeShapeType="1"/>
          </p:cNvSpPr>
          <p:nvPr/>
        </p:nvSpPr>
        <p:spPr bwMode="auto">
          <a:xfrm>
            <a:off x="2971800" y="28194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37897" name="Group 11"/>
          <p:cNvGrpSpPr>
            <a:grpSpLocks/>
          </p:cNvGrpSpPr>
          <p:nvPr/>
        </p:nvGrpSpPr>
        <p:grpSpPr bwMode="auto">
          <a:xfrm>
            <a:off x="3657600" y="2590800"/>
            <a:ext cx="457200" cy="457200"/>
            <a:chOff x="2256" y="1776"/>
            <a:chExt cx="288" cy="288"/>
          </a:xfrm>
        </p:grpSpPr>
        <p:sp>
          <p:nvSpPr>
            <p:cNvPr id="37961" name="Oval 12"/>
            <p:cNvSpPr>
              <a:spLocks noChangeArrowheads="1"/>
            </p:cNvSpPr>
            <p:nvPr/>
          </p:nvSpPr>
          <p:spPr bwMode="auto">
            <a:xfrm>
              <a:off x="2256" y="1776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37962" name="Line 13"/>
            <p:cNvSpPr>
              <a:spLocks noChangeShapeType="1"/>
            </p:cNvSpPr>
            <p:nvPr/>
          </p:nvSpPr>
          <p:spPr bwMode="auto">
            <a:xfrm>
              <a:off x="2400" y="18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63" name="Line 14"/>
            <p:cNvSpPr>
              <a:spLocks noChangeShapeType="1"/>
            </p:cNvSpPr>
            <p:nvPr/>
          </p:nvSpPr>
          <p:spPr bwMode="auto">
            <a:xfrm>
              <a:off x="2304" y="192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37898" name="Text Box 15"/>
          <p:cNvSpPr txBox="1">
            <a:spLocks noChangeArrowheads="1"/>
          </p:cNvSpPr>
          <p:nvPr/>
        </p:nvSpPr>
        <p:spPr bwMode="auto">
          <a:xfrm>
            <a:off x="2057400" y="3200400"/>
            <a:ext cx="609600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/>
              <a:t>z</a:t>
            </a:r>
            <a:r>
              <a:rPr lang="en-GB" sz="1800" baseline="30000"/>
              <a:t>-1</a:t>
            </a:r>
            <a:endParaRPr lang="en-GB" sz="1800" baseline="0"/>
          </a:p>
        </p:txBody>
      </p:sp>
      <p:sp>
        <p:nvSpPr>
          <p:cNvPr id="37899" name="Line 16"/>
          <p:cNvSpPr>
            <a:spLocks noChangeShapeType="1"/>
          </p:cNvSpPr>
          <p:nvPr/>
        </p:nvSpPr>
        <p:spPr bwMode="auto">
          <a:xfrm>
            <a:off x="2362200" y="2819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00" name="Text Box 17"/>
          <p:cNvSpPr txBox="1">
            <a:spLocks noChangeArrowheads="1"/>
          </p:cNvSpPr>
          <p:nvPr/>
        </p:nvSpPr>
        <p:spPr bwMode="auto">
          <a:xfrm>
            <a:off x="2057400" y="4343400"/>
            <a:ext cx="609600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/>
              <a:t>z</a:t>
            </a:r>
            <a:r>
              <a:rPr lang="en-GB" sz="1800" baseline="30000"/>
              <a:t>-1</a:t>
            </a:r>
            <a:endParaRPr lang="en-GB" sz="1800" baseline="0"/>
          </a:p>
        </p:txBody>
      </p:sp>
      <p:sp>
        <p:nvSpPr>
          <p:cNvPr id="37901" name="Line 18"/>
          <p:cNvSpPr>
            <a:spLocks noChangeShapeType="1"/>
          </p:cNvSpPr>
          <p:nvPr/>
        </p:nvSpPr>
        <p:spPr bwMode="auto">
          <a:xfrm>
            <a:off x="2362200" y="39624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37902" name="Group 19"/>
          <p:cNvGrpSpPr>
            <a:grpSpLocks/>
          </p:cNvGrpSpPr>
          <p:nvPr/>
        </p:nvGrpSpPr>
        <p:grpSpPr bwMode="auto">
          <a:xfrm>
            <a:off x="2743200" y="3733800"/>
            <a:ext cx="228600" cy="457200"/>
            <a:chOff x="1488" y="1200"/>
            <a:chExt cx="144" cy="288"/>
          </a:xfrm>
        </p:grpSpPr>
        <p:sp>
          <p:nvSpPr>
            <p:cNvPr id="37958" name="Line 20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59" name="Line 21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60" name="Line 22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37903" name="Line 23"/>
          <p:cNvSpPr>
            <a:spLocks noChangeShapeType="1"/>
          </p:cNvSpPr>
          <p:nvPr/>
        </p:nvSpPr>
        <p:spPr bwMode="auto">
          <a:xfrm>
            <a:off x="2971800" y="39624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37904" name="Group 24"/>
          <p:cNvGrpSpPr>
            <a:grpSpLocks/>
          </p:cNvGrpSpPr>
          <p:nvPr/>
        </p:nvGrpSpPr>
        <p:grpSpPr bwMode="auto">
          <a:xfrm>
            <a:off x="3657600" y="3733800"/>
            <a:ext cx="457200" cy="457200"/>
            <a:chOff x="2256" y="1776"/>
            <a:chExt cx="288" cy="288"/>
          </a:xfrm>
        </p:grpSpPr>
        <p:sp>
          <p:nvSpPr>
            <p:cNvPr id="37955" name="Oval 25"/>
            <p:cNvSpPr>
              <a:spLocks noChangeArrowheads="1"/>
            </p:cNvSpPr>
            <p:nvPr/>
          </p:nvSpPr>
          <p:spPr bwMode="auto">
            <a:xfrm>
              <a:off x="2256" y="1776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37956" name="Line 26"/>
            <p:cNvSpPr>
              <a:spLocks noChangeShapeType="1"/>
            </p:cNvSpPr>
            <p:nvPr/>
          </p:nvSpPr>
          <p:spPr bwMode="auto">
            <a:xfrm>
              <a:off x="2400" y="18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57" name="Line 27"/>
            <p:cNvSpPr>
              <a:spLocks noChangeShapeType="1"/>
            </p:cNvSpPr>
            <p:nvPr/>
          </p:nvSpPr>
          <p:spPr bwMode="auto">
            <a:xfrm>
              <a:off x="2304" y="192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37905" name="Line 28"/>
          <p:cNvSpPr>
            <a:spLocks noChangeShapeType="1"/>
          </p:cNvSpPr>
          <p:nvPr/>
        </p:nvSpPr>
        <p:spPr bwMode="auto">
          <a:xfrm>
            <a:off x="2362200" y="51054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37906" name="Group 29"/>
          <p:cNvGrpSpPr>
            <a:grpSpLocks/>
          </p:cNvGrpSpPr>
          <p:nvPr/>
        </p:nvGrpSpPr>
        <p:grpSpPr bwMode="auto">
          <a:xfrm>
            <a:off x="2743200" y="4876800"/>
            <a:ext cx="228600" cy="457200"/>
            <a:chOff x="1488" y="1200"/>
            <a:chExt cx="144" cy="288"/>
          </a:xfrm>
        </p:grpSpPr>
        <p:sp>
          <p:nvSpPr>
            <p:cNvPr id="37952" name="Line 30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53" name="Line 31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54" name="Line 32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37907" name="Line 33"/>
          <p:cNvSpPr>
            <a:spLocks noChangeShapeType="1"/>
          </p:cNvSpPr>
          <p:nvPr/>
        </p:nvSpPr>
        <p:spPr bwMode="auto">
          <a:xfrm>
            <a:off x="2971800" y="51054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08" name="Line 45"/>
          <p:cNvSpPr>
            <a:spLocks noChangeShapeType="1"/>
          </p:cNvSpPr>
          <p:nvPr/>
        </p:nvSpPr>
        <p:spPr bwMode="auto">
          <a:xfrm>
            <a:off x="2362200" y="35814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09" name="Line 46"/>
          <p:cNvSpPr>
            <a:spLocks noChangeShapeType="1"/>
          </p:cNvSpPr>
          <p:nvPr/>
        </p:nvSpPr>
        <p:spPr bwMode="auto">
          <a:xfrm>
            <a:off x="2362200" y="4724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10" name="Line 49"/>
          <p:cNvSpPr>
            <a:spLocks noChangeShapeType="1"/>
          </p:cNvSpPr>
          <p:nvPr/>
        </p:nvSpPr>
        <p:spPr bwMode="auto">
          <a:xfrm flipV="1">
            <a:off x="3886200" y="4191000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11" name="Line 50"/>
          <p:cNvSpPr>
            <a:spLocks noChangeShapeType="1"/>
          </p:cNvSpPr>
          <p:nvPr/>
        </p:nvSpPr>
        <p:spPr bwMode="auto">
          <a:xfrm flipV="1">
            <a:off x="3886200" y="30480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12" name="Line 51"/>
          <p:cNvSpPr>
            <a:spLocks noChangeShapeType="1"/>
          </p:cNvSpPr>
          <p:nvPr/>
        </p:nvSpPr>
        <p:spPr bwMode="auto">
          <a:xfrm flipH="1">
            <a:off x="5181600" y="28194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37913" name="Group 52"/>
          <p:cNvGrpSpPr>
            <a:grpSpLocks/>
          </p:cNvGrpSpPr>
          <p:nvPr/>
        </p:nvGrpSpPr>
        <p:grpSpPr bwMode="auto">
          <a:xfrm flipH="1">
            <a:off x="4724400" y="2590800"/>
            <a:ext cx="457200" cy="457200"/>
            <a:chOff x="2256" y="1776"/>
            <a:chExt cx="288" cy="288"/>
          </a:xfrm>
        </p:grpSpPr>
        <p:sp>
          <p:nvSpPr>
            <p:cNvPr id="37949" name="Oval 53"/>
            <p:cNvSpPr>
              <a:spLocks noChangeArrowheads="1"/>
            </p:cNvSpPr>
            <p:nvPr/>
          </p:nvSpPr>
          <p:spPr bwMode="auto">
            <a:xfrm>
              <a:off x="2256" y="1776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37950" name="Line 54"/>
            <p:cNvSpPr>
              <a:spLocks noChangeShapeType="1"/>
            </p:cNvSpPr>
            <p:nvPr/>
          </p:nvSpPr>
          <p:spPr bwMode="auto">
            <a:xfrm>
              <a:off x="2400" y="18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51" name="Line 55"/>
            <p:cNvSpPr>
              <a:spLocks noChangeShapeType="1"/>
            </p:cNvSpPr>
            <p:nvPr/>
          </p:nvSpPr>
          <p:spPr bwMode="auto">
            <a:xfrm>
              <a:off x="2304" y="192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37914" name="Text Box 56"/>
          <p:cNvSpPr txBox="1">
            <a:spLocks noChangeArrowheads="1"/>
          </p:cNvSpPr>
          <p:nvPr/>
        </p:nvSpPr>
        <p:spPr bwMode="auto">
          <a:xfrm flipH="1">
            <a:off x="6172200" y="3200400"/>
            <a:ext cx="609600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/>
              <a:t>z</a:t>
            </a:r>
            <a:r>
              <a:rPr lang="en-GB" sz="1800" baseline="30000"/>
              <a:t>-1</a:t>
            </a:r>
            <a:endParaRPr lang="en-GB" sz="1800" baseline="0"/>
          </a:p>
        </p:txBody>
      </p:sp>
      <p:sp>
        <p:nvSpPr>
          <p:cNvPr id="37915" name="Line 57"/>
          <p:cNvSpPr>
            <a:spLocks noChangeShapeType="1"/>
          </p:cNvSpPr>
          <p:nvPr/>
        </p:nvSpPr>
        <p:spPr bwMode="auto">
          <a:xfrm flipH="1">
            <a:off x="6477000" y="2819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16" name="Text Box 58"/>
          <p:cNvSpPr txBox="1">
            <a:spLocks noChangeArrowheads="1"/>
          </p:cNvSpPr>
          <p:nvPr/>
        </p:nvSpPr>
        <p:spPr bwMode="auto">
          <a:xfrm flipH="1">
            <a:off x="6172200" y="4343400"/>
            <a:ext cx="609600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/>
              <a:t>z</a:t>
            </a:r>
            <a:r>
              <a:rPr lang="en-GB" sz="1800" baseline="30000"/>
              <a:t>-1</a:t>
            </a:r>
            <a:endParaRPr lang="en-GB" sz="1800" baseline="0"/>
          </a:p>
        </p:txBody>
      </p:sp>
      <p:sp>
        <p:nvSpPr>
          <p:cNvPr id="37917" name="Line 59"/>
          <p:cNvSpPr>
            <a:spLocks noChangeShapeType="1"/>
          </p:cNvSpPr>
          <p:nvPr/>
        </p:nvSpPr>
        <p:spPr bwMode="auto">
          <a:xfrm flipH="1">
            <a:off x="6096000" y="39624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37918" name="Group 60"/>
          <p:cNvGrpSpPr>
            <a:grpSpLocks/>
          </p:cNvGrpSpPr>
          <p:nvPr/>
        </p:nvGrpSpPr>
        <p:grpSpPr bwMode="auto">
          <a:xfrm flipH="1">
            <a:off x="5867400" y="3733800"/>
            <a:ext cx="228600" cy="457200"/>
            <a:chOff x="1488" y="1200"/>
            <a:chExt cx="144" cy="288"/>
          </a:xfrm>
        </p:grpSpPr>
        <p:sp>
          <p:nvSpPr>
            <p:cNvPr id="37946" name="Line 61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47" name="Line 62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48" name="Line 63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37919" name="Line 64"/>
          <p:cNvSpPr>
            <a:spLocks noChangeShapeType="1"/>
          </p:cNvSpPr>
          <p:nvPr/>
        </p:nvSpPr>
        <p:spPr bwMode="auto">
          <a:xfrm flipH="1">
            <a:off x="5181600" y="39624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37920" name="Group 65"/>
          <p:cNvGrpSpPr>
            <a:grpSpLocks/>
          </p:cNvGrpSpPr>
          <p:nvPr/>
        </p:nvGrpSpPr>
        <p:grpSpPr bwMode="auto">
          <a:xfrm flipH="1">
            <a:off x="4724400" y="3733800"/>
            <a:ext cx="457200" cy="457200"/>
            <a:chOff x="2256" y="1776"/>
            <a:chExt cx="288" cy="288"/>
          </a:xfrm>
        </p:grpSpPr>
        <p:sp>
          <p:nvSpPr>
            <p:cNvPr id="37943" name="Oval 66"/>
            <p:cNvSpPr>
              <a:spLocks noChangeArrowheads="1"/>
            </p:cNvSpPr>
            <p:nvPr/>
          </p:nvSpPr>
          <p:spPr bwMode="auto">
            <a:xfrm>
              <a:off x="2256" y="1776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37944" name="Line 67"/>
            <p:cNvSpPr>
              <a:spLocks noChangeShapeType="1"/>
            </p:cNvSpPr>
            <p:nvPr/>
          </p:nvSpPr>
          <p:spPr bwMode="auto">
            <a:xfrm>
              <a:off x="2400" y="18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45" name="Line 68"/>
            <p:cNvSpPr>
              <a:spLocks noChangeShapeType="1"/>
            </p:cNvSpPr>
            <p:nvPr/>
          </p:nvSpPr>
          <p:spPr bwMode="auto">
            <a:xfrm>
              <a:off x="2304" y="192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37921" name="Line 69"/>
          <p:cNvSpPr>
            <a:spLocks noChangeShapeType="1"/>
          </p:cNvSpPr>
          <p:nvPr/>
        </p:nvSpPr>
        <p:spPr bwMode="auto">
          <a:xfrm flipH="1">
            <a:off x="6096000" y="51054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37922" name="Group 70"/>
          <p:cNvGrpSpPr>
            <a:grpSpLocks/>
          </p:cNvGrpSpPr>
          <p:nvPr/>
        </p:nvGrpSpPr>
        <p:grpSpPr bwMode="auto">
          <a:xfrm flipH="1">
            <a:off x="5867400" y="4876800"/>
            <a:ext cx="228600" cy="457200"/>
            <a:chOff x="1488" y="1200"/>
            <a:chExt cx="144" cy="288"/>
          </a:xfrm>
        </p:grpSpPr>
        <p:sp>
          <p:nvSpPr>
            <p:cNvPr id="37940" name="Line 71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41" name="Line 72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7942" name="Line 73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37923" name="Line 74"/>
          <p:cNvSpPr>
            <a:spLocks noChangeShapeType="1"/>
          </p:cNvSpPr>
          <p:nvPr/>
        </p:nvSpPr>
        <p:spPr bwMode="auto">
          <a:xfrm flipH="1">
            <a:off x="4953000" y="51054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24" name="Line 86"/>
          <p:cNvSpPr>
            <a:spLocks noChangeShapeType="1"/>
          </p:cNvSpPr>
          <p:nvPr/>
        </p:nvSpPr>
        <p:spPr bwMode="auto">
          <a:xfrm flipH="1">
            <a:off x="6477000" y="35814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25" name="Line 87"/>
          <p:cNvSpPr>
            <a:spLocks noChangeShapeType="1"/>
          </p:cNvSpPr>
          <p:nvPr/>
        </p:nvSpPr>
        <p:spPr bwMode="auto">
          <a:xfrm flipH="1">
            <a:off x="6477000" y="4724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26" name="Line 90"/>
          <p:cNvSpPr>
            <a:spLocks noChangeShapeType="1"/>
          </p:cNvSpPr>
          <p:nvPr/>
        </p:nvSpPr>
        <p:spPr bwMode="auto">
          <a:xfrm flipH="1" flipV="1">
            <a:off x="4953000" y="4191000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27" name="Line 91"/>
          <p:cNvSpPr>
            <a:spLocks noChangeShapeType="1"/>
          </p:cNvSpPr>
          <p:nvPr/>
        </p:nvSpPr>
        <p:spPr bwMode="auto">
          <a:xfrm flipH="1" flipV="1">
            <a:off x="4953000" y="30480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28" name="Line 92"/>
          <p:cNvSpPr>
            <a:spLocks noChangeShapeType="1"/>
          </p:cNvSpPr>
          <p:nvPr/>
        </p:nvSpPr>
        <p:spPr bwMode="auto">
          <a:xfrm>
            <a:off x="4114800" y="281940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37929" name="Text Box 93"/>
          <p:cNvSpPr txBox="1">
            <a:spLocks noChangeArrowheads="1"/>
          </p:cNvSpPr>
          <p:nvPr/>
        </p:nvSpPr>
        <p:spPr bwMode="auto">
          <a:xfrm>
            <a:off x="2590800" y="29718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37930" name="Text Box 94"/>
          <p:cNvSpPr txBox="1">
            <a:spLocks noChangeArrowheads="1"/>
          </p:cNvSpPr>
          <p:nvPr/>
        </p:nvSpPr>
        <p:spPr bwMode="auto">
          <a:xfrm>
            <a:off x="2590800" y="41148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37931" name="Text Box 95"/>
          <p:cNvSpPr txBox="1">
            <a:spLocks noChangeArrowheads="1"/>
          </p:cNvSpPr>
          <p:nvPr/>
        </p:nvSpPr>
        <p:spPr bwMode="auto">
          <a:xfrm>
            <a:off x="2590800" y="52578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37932" name="Text Box 96"/>
          <p:cNvSpPr txBox="1">
            <a:spLocks noChangeArrowheads="1"/>
          </p:cNvSpPr>
          <p:nvPr/>
        </p:nvSpPr>
        <p:spPr bwMode="auto">
          <a:xfrm>
            <a:off x="5486400" y="40386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FFC000"/>
                </a:solidFill>
              </a:rPr>
              <a:t>8</a:t>
            </a:r>
          </a:p>
        </p:txBody>
      </p:sp>
      <p:sp>
        <p:nvSpPr>
          <p:cNvPr id="37933" name="Text Box 97"/>
          <p:cNvSpPr txBox="1">
            <a:spLocks noChangeArrowheads="1"/>
          </p:cNvSpPr>
          <p:nvPr/>
        </p:nvSpPr>
        <p:spPr bwMode="auto">
          <a:xfrm>
            <a:off x="5486400" y="51816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FFC000"/>
                </a:solidFill>
              </a:rPr>
              <a:t>9</a:t>
            </a:r>
          </a:p>
        </p:txBody>
      </p:sp>
      <p:sp>
        <p:nvSpPr>
          <p:cNvPr id="37934" name="Text Box 104"/>
          <p:cNvSpPr txBox="1">
            <a:spLocks noChangeArrowheads="1"/>
          </p:cNvSpPr>
          <p:nvPr/>
        </p:nvSpPr>
        <p:spPr bwMode="auto">
          <a:xfrm>
            <a:off x="1143000" y="25908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FFC000"/>
                </a:solidFill>
              </a:rPr>
              <a:t>x(n)</a:t>
            </a:r>
          </a:p>
        </p:txBody>
      </p:sp>
      <p:sp>
        <p:nvSpPr>
          <p:cNvPr id="37935" name="Text Box 105"/>
          <p:cNvSpPr txBox="1">
            <a:spLocks noChangeArrowheads="1"/>
          </p:cNvSpPr>
          <p:nvPr/>
        </p:nvSpPr>
        <p:spPr bwMode="auto">
          <a:xfrm>
            <a:off x="7010400" y="25908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FFC000"/>
                </a:solidFill>
              </a:rPr>
              <a:t>y(n)</a:t>
            </a:r>
          </a:p>
        </p:txBody>
      </p:sp>
      <p:sp>
        <p:nvSpPr>
          <p:cNvPr id="37994" name="Text Box 106"/>
          <p:cNvSpPr txBox="1">
            <a:spLocks noChangeArrowheads="1"/>
          </p:cNvSpPr>
          <p:nvPr/>
        </p:nvSpPr>
        <p:spPr bwMode="auto">
          <a:xfrm>
            <a:off x="1295400" y="37338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chemeClr val="hlink"/>
                </a:solidFill>
              </a:rPr>
              <a:t>x(n</a:t>
            </a:r>
            <a:r>
              <a:rPr lang="en-GB" sz="1800" baseline="0">
                <a:solidFill>
                  <a:schemeClr val="hlink"/>
                </a:solidFill>
                <a:cs typeface="Arial" pitchFamily="34" charset="0"/>
              </a:rPr>
              <a:t>–</a:t>
            </a:r>
            <a:r>
              <a:rPr lang="en-GB" sz="1800" baseline="0">
                <a:solidFill>
                  <a:schemeClr val="hlink"/>
                </a:solidFill>
              </a:rPr>
              <a:t>1)</a:t>
            </a:r>
          </a:p>
        </p:txBody>
      </p:sp>
      <p:sp>
        <p:nvSpPr>
          <p:cNvPr id="37995" name="Text Box 107"/>
          <p:cNvSpPr txBox="1">
            <a:spLocks noChangeArrowheads="1"/>
          </p:cNvSpPr>
          <p:nvPr/>
        </p:nvSpPr>
        <p:spPr bwMode="auto">
          <a:xfrm>
            <a:off x="1295400" y="48768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chemeClr val="hlink"/>
                </a:solidFill>
              </a:rPr>
              <a:t>x(n</a:t>
            </a:r>
            <a:r>
              <a:rPr lang="en-GB" sz="1800" baseline="0">
                <a:solidFill>
                  <a:schemeClr val="hlink"/>
                </a:solidFill>
                <a:cs typeface="Arial" pitchFamily="34" charset="0"/>
              </a:rPr>
              <a:t>–2</a:t>
            </a:r>
            <a:r>
              <a:rPr lang="en-GB" sz="1800" baseline="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37996" name="Text Box 108"/>
          <p:cNvSpPr txBox="1">
            <a:spLocks noChangeArrowheads="1"/>
          </p:cNvSpPr>
          <p:nvPr/>
        </p:nvSpPr>
        <p:spPr bwMode="auto">
          <a:xfrm>
            <a:off x="6477000" y="37338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chemeClr val="hlink"/>
                </a:solidFill>
              </a:rPr>
              <a:t>y(n</a:t>
            </a:r>
            <a:r>
              <a:rPr lang="en-GB" sz="1800" baseline="0">
                <a:solidFill>
                  <a:schemeClr val="hlink"/>
                </a:solidFill>
                <a:cs typeface="Arial" pitchFamily="34" charset="0"/>
              </a:rPr>
              <a:t>–</a:t>
            </a:r>
            <a:r>
              <a:rPr lang="en-GB" sz="1800" baseline="0">
                <a:solidFill>
                  <a:schemeClr val="hlink"/>
                </a:solidFill>
              </a:rPr>
              <a:t>1)</a:t>
            </a:r>
          </a:p>
        </p:txBody>
      </p:sp>
      <p:sp>
        <p:nvSpPr>
          <p:cNvPr id="37997" name="Text Box 109"/>
          <p:cNvSpPr txBox="1">
            <a:spLocks noChangeArrowheads="1"/>
          </p:cNvSpPr>
          <p:nvPr/>
        </p:nvSpPr>
        <p:spPr bwMode="auto">
          <a:xfrm>
            <a:off x="6477000" y="48768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chemeClr val="hlink"/>
                </a:solidFill>
              </a:rPr>
              <a:t>y(n</a:t>
            </a:r>
            <a:r>
              <a:rPr lang="en-GB" sz="1800" baseline="0">
                <a:solidFill>
                  <a:schemeClr val="hlink"/>
                </a:solidFill>
                <a:cs typeface="Arial" pitchFamily="34" charset="0"/>
              </a:rPr>
              <a:t>–2</a:t>
            </a:r>
            <a:r>
              <a:rPr lang="en-GB" sz="1800" baseline="0">
                <a:solidFill>
                  <a:schemeClr val="hlink"/>
                </a:solidFill>
              </a:rPr>
              <a:t>)</a:t>
            </a:r>
          </a:p>
        </p:txBody>
      </p:sp>
      <p:pic>
        <p:nvPicPr>
          <p:cNvPr id="2" name="59858748">
            <a:hlinkClick r:id="" action="ppaction://media"/>
            <a:extLst>
              <a:ext uri="{FF2B5EF4-FFF2-40B4-BE49-F238E27FC236}">
                <a16:creationId xmlns:a16="http://schemas.microsoft.com/office/drawing/2014/main" id="{F4FC410F-251C-48EC-BA7D-A7FD779C7B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13750" y="605631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8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4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7994" grpId="0" autoUpdateAnimBg="0"/>
      <p:bldP spid="37995" grpId="0" autoUpdateAnimBg="0"/>
      <p:bldP spid="37996" grpId="0" autoUpdateAnimBg="0"/>
      <p:bldP spid="37997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C829DCA-DF20-483C-B1E1-89791E15B88C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600200"/>
            <a:ext cx="8964612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y(n)=3x(n)+4x(n-1)+5x(n-2)+8y(n-1)+9y(n-2)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Y(z) = 3X(z) + 4z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</a:rPr>
              <a:t>-1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X(z) + 5z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</a:rPr>
              <a:t>-2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X(z) + 8z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</a:rPr>
              <a:t>-1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Y(z) + 9z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</a:rPr>
              <a:t>-2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Y(z)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Y(z)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[1 – 8z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-1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– 9z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-2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] = X(z)[3 + 4z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-1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+ 5z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-2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]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  <a:sym typeface="Symbol" pitchFamily="18" charset="2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  <a:sym typeface="Symbol" pitchFamily="18" charset="2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This example illustrates how system function may be obtained from the difference equation.</a:t>
            </a: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2627313" y="3644900"/>
          <a:ext cx="32067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Equation" r:id="rId7" imgW="1892300" imgH="444500" progId="Equation.3">
                  <p:embed/>
                </p:oleObj>
              </mc:Choice>
              <mc:Fallback>
                <p:oleObj name="Equation" r:id="rId7" imgW="1892300" imgH="444500" progId="Equation.3">
                  <p:embed/>
                  <p:pic>
                    <p:nvPicPr>
                      <p:cNvPr id="389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3206750" cy="752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5940425" y="2133600"/>
            <a:ext cx="2881313" cy="28305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aseline="0">
                <a:solidFill>
                  <a:srgbClr val="FFFF00"/>
                </a:solidFill>
              </a:rPr>
              <a:t>x(n) </a:t>
            </a:r>
            <a:r>
              <a:rPr lang="en-GB" baseline="0">
                <a:solidFill>
                  <a:srgbClr val="FFFF00"/>
                </a:solidFill>
                <a:sym typeface="Wingdings" pitchFamily="2" charset="2"/>
              </a:rPr>
              <a:t></a:t>
            </a:r>
            <a:r>
              <a:rPr lang="en-GB" baseline="0">
                <a:solidFill>
                  <a:srgbClr val="FFFF00"/>
                </a:solidFill>
              </a:rPr>
              <a:t> X(z)</a:t>
            </a:r>
          </a:p>
          <a:p>
            <a:pPr eaLnBrk="1" hangingPunct="1">
              <a:spcBef>
                <a:spcPct val="50000"/>
              </a:spcBef>
            </a:pPr>
            <a:r>
              <a:rPr lang="en-GB" baseline="0">
                <a:solidFill>
                  <a:srgbClr val="FFFF00"/>
                </a:solidFill>
              </a:rPr>
              <a:t>x(n-1) </a:t>
            </a:r>
            <a:r>
              <a:rPr lang="en-GB" baseline="0">
                <a:solidFill>
                  <a:srgbClr val="FFFF00"/>
                </a:solidFill>
                <a:sym typeface="Wingdings" pitchFamily="2" charset="2"/>
              </a:rPr>
              <a:t>X(z).z</a:t>
            </a:r>
            <a:r>
              <a:rPr lang="en-GB" baseline="30000">
                <a:solidFill>
                  <a:srgbClr val="FFFF00"/>
                </a:solidFill>
                <a:sym typeface="Wingdings" pitchFamily="2" charset="2"/>
              </a:rPr>
              <a:t>-1</a:t>
            </a:r>
          </a:p>
          <a:p>
            <a:pPr eaLnBrk="1" hangingPunct="1"/>
            <a:r>
              <a:rPr lang="en-GB" baseline="0">
                <a:solidFill>
                  <a:srgbClr val="FFFF00"/>
                </a:solidFill>
              </a:rPr>
              <a:t>….</a:t>
            </a:r>
          </a:p>
          <a:p>
            <a:pPr eaLnBrk="1" hangingPunct="1"/>
            <a:endParaRPr lang="en-GB" baseline="0">
              <a:solidFill>
                <a:srgbClr val="FFFF00"/>
              </a:solidFill>
            </a:endParaRPr>
          </a:p>
          <a:p>
            <a:pPr eaLnBrk="1" hangingPunct="1"/>
            <a:r>
              <a:rPr lang="en-GB" baseline="0">
                <a:solidFill>
                  <a:srgbClr val="FFFF00"/>
                </a:solidFill>
              </a:rPr>
              <a:t>y(n) </a:t>
            </a:r>
            <a:r>
              <a:rPr lang="en-GB" baseline="0">
                <a:solidFill>
                  <a:srgbClr val="FFFF00"/>
                </a:solidFill>
                <a:sym typeface="Wingdings" pitchFamily="2" charset="2"/>
              </a:rPr>
              <a:t></a:t>
            </a:r>
            <a:r>
              <a:rPr lang="en-GB" baseline="0">
                <a:solidFill>
                  <a:srgbClr val="FFFF00"/>
                </a:solidFill>
              </a:rPr>
              <a:t> Y(z)</a:t>
            </a:r>
          </a:p>
          <a:p>
            <a:pPr eaLnBrk="1" hangingPunct="1"/>
            <a:r>
              <a:rPr lang="en-GB" baseline="0">
                <a:solidFill>
                  <a:srgbClr val="FFFF00"/>
                </a:solidFill>
              </a:rPr>
              <a:t>y(n-1) </a:t>
            </a:r>
            <a:r>
              <a:rPr lang="en-GB" baseline="0">
                <a:solidFill>
                  <a:srgbClr val="FFFF00"/>
                </a:solidFill>
                <a:sym typeface="Wingdings" pitchFamily="2" charset="2"/>
              </a:rPr>
              <a:t>Y(z).z</a:t>
            </a:r>
            <a:r>
              <a:rPr lang="en-GB" baseline="30000">
                <a:solidFill>
                  <a:srgbClr val="FFFF00"/>
                </a:solidFill>
                <a:sym typeface="Wingdings" pitchFamily="2" charset="2"/>
              </a:rPr>
              <a:t>-1</a:t>
            </a:r>
          </a:p>
          <a:p>
            <a:pPr eaLnBrk="1" hangingPunct="1"/>
            <a:r>
              <a:rPr lang="en-GB" baseline="0">
                <a:solidFill>
                  <a:srgbClr val="FFFF00"/>
                </a:solidFill>
              </a:rPr>
              <a:t>….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noFill/>
        </p:spPr>
        <p:txBody>
          <a:bodyPr/>
          <a:lstStyle/>
          <a:p>
            <a:pPr eaLnBrk="1" hangingPunct="1"/>
            <a:r>
              <a:rPr lang="en-GB" sz="3600" dirty="0"/>
              <a:t>Example 1:</a:t>
            </a:r>
            <a:br>
              <a:rPr lang="en-GB" sz="3600" dirty="0"/>
            </a:br>
            <a:r>
              <a:rPr lang="en-GB" sz="3600" dirty="0"/>
              <a:t>difference equation </a:t>
            </a:r>
            <a:r>
              <a:rPr lang="en-GB" sz="3600" dirty="0">
                <a:sym typeface="Symbol" pitchFamily="18" charset="2"/>
              </a:rPr>
              <a:t> system function</a:t>
            </a:r>
            <a:endParaRPr lang="en-GB" sz="3600" dirty="0"/>
          </a:p>
        </p:txBody>
      </p:sp>
      <p:pic>
        <p:nvPicPr>
          <p:cNvPr id="2" name="59858752">
            <a:hlinkClick r:id="" action="ppaction://media"/>
            <a:extLst>
              <a:ext uri="{FF2B5EF4-FFF2-40B4-BE49-F238E27FC236}">
                <a16:creationId xmlns:a16="http://schemas.microsoft.com/office/drawing/2014/main" id="{D90C7C7A-2D51-45D5-B629-7ECC26DB6A0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81988" y="606901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440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14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9269" grpId="0" animBg="1"/>
      <p:bldP spid="13926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B712194-07E2-4071-B424-75E7A2AE7AB2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Example 2:</a:t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Evaluation of</a:t>
            </a:r>
            <a:r>
              <a:rPr lang="en-GB" sz="3600" dirty="0">
                <a:solidFill>
                  <a:schemeClr val="bg2">
                    <a:lumMod val="25000"/>
                  </a:schemeClr>
                </a:solidFill>
                <a:sym typeface="Symbol" pitchFamily="18" charset="2"/>
              </a:rPr>
              <a:t> difference equation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229600" cy="4525962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sz="2800" dirty="0"/>
              <a:t>	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For the digital network shown: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Find the system function.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Find the value of the 15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 sample of the output, y(n), when the input</a:t>
            </a:r>
          </a:p>
          <a:p>
            <a:pPr marL="609600" indent="-6096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	(</a:t>
            </a:r>
            <a:r>
              <a:rPr lang="en-GB" sz="28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)	x(n) =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(n)</a:t>
            </a:r>
          </a:p>
          <a:p>
            <a:pPr marL="609600" indent="-6096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	(ii)x(n) = u(n)</a:t>
            </a:r>
            <a:endParaRPr lang="en-GB" dirty="0">
              <a:solidFill>
                <a:schemeClr val="accent1">
                  <a:lumMod val="75000"/>
                </a:schemeClr>
              </a:solidFill>
              <a:sym typeface="Symbol" pitchFamily="18" charset="2"/>
            </a:endParaRPr>
          </a:p>
          <a:p>
            <a:pPr marL="609600" indent="-609600" eaLnBrk="1" hangingPunct="1">
              <a:buFontTx/>
              <a:buNone/>
            </a:pPr>
            <a:endParaRPr lang="en-GB" dirty="0">
              <a:sym typeface="Symbol" pitchFamily="18" charset="2"/>
            </a:endParaRPr>
          </a:p>
          <a:p>
            <a:pPr marL="609600" indent="-609600" eaLnBrk="1" hangingPunct="1">
              <a:buFontTx/>
              <a:buNone/>
            </a:pPr>
            <a:endParaRPr lang="en-GB" dirty="0"/>
          </a:p>
        </p:txBody>
      </p:sp>
      <p:grpSp>
        <p:nvGrpSpPr>
          <p:cNvPr id="39941" name="Group 24"/>
          <p:cNvGrpSpPr>
            <a:grpSpLocks/>
          </p:cNvGrpSpPr>
          <p:nvPr/>
        </p:nvGrpSpPr>
        <p:grpSpPr bwMode="auto">
          <a:xfrm>
            <a:off x="3527425" y="3778251"/>
            <a:ext cx="4968875" cy="2159000"/>
            <a:chOff x="2630" y="2960"/>
            <a:chExt cx="3130" cy="1360"/>
          </a:xfrm>
          <a:solidFill>
            <a:srgbClr val="FFC000"/>
          </a:solidFill>
        </p:grpSpPr>
        <p:sp>
          <p:nvSpPr>
            <p:cNvPr id="39942" name="Rectangle 2"/>
            <p:cNvSpPr>
              <a:spLocks noChangeArrowheads="1"/>
            </p:cNvSpPr>
            <p:nvPr/>
          </p:nvSpPr>
          <p:spPr bwMode="auto">
            <a:xfrm>
              <a:off x="2630" y="2960"/>
              <a:ext cx="3130" cy="136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39943" name="Line 5"/>
            <p:cNvSpPr>
              <a:spLocks noChangeShapeType="1"/>
            </p:cNvSpPr>
            <p:nvPr/>
          </p:nvSpPr>
          <p:spPr bwMode="auto">
            <a:xfrm flipH="1">
              <a:off x="3984" y="3257"/>
              <a:ext cx="1152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grpSp>
          <p:nvGrpSpPr>
            <p:cNvPr id="39944" name="Group 6"/>
            <p:cNvGrpSpPr>
              <a:grpSpLocks/>
            </p:cNvGrpSpPr>
            <p:nvPr/>
          </p:nvGrpSpPr>
          <p:grpSpPr bwMode="auto">
            <a:xfrm flipH="1">
              <a:off x="3696" y="3113"/>
              <a:ext cx="288" cy="288"/>
              <a:chOff x="2256" y="1776"/>
              <a:chExt cx="288" cy="288"/>
            </a:xfrm>
            <a:grpFill/>
          </p:grpSpPr>
          <p:sp>
            <p:nvSpPr>
              <p:cNvPr id="39959" name="Oval 7"/>
              <p:cNvSpPr>
                <a:spLocks noChangeArrowheads="1"/>
              </p:cNvSpPr>
              <p:nvPr/>
            </p:nvSpPr>
            <p:spPr bwMode="auto">
              <a:xfrm>
                <a:off x="2256" y="1776"/>
                <a:ext cx="288" cy="288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39960" name="Line 8"/>
              <p:cNvSpPr>
                <a:spLocks noChangeShapeType="1"/>
              </p:cNvSpPr>
              <p:nvPr/>
            </p:nvSpPr>
            <p:spPr bwMode="auto">
              <a:xfrm>
                <a:off x="2400" y="1824"/>
                <a:ext cx="0" cy="192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39961" name="Line 9"/>
              <p:cNvSpPr>
                <a:spLocks noChangeShapeType="1"/>
              </p:cNvSpPr>
              <p:nvPr/>
            </p:nvSpPr>
            <p:spPr bwMode="auto">
              <a:xfrm>
                <a:off x="2304" y="1920"/>
                <a:ext cx="192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</p:grpSp>
        <p:sp>
          <p:nvSpPr>
            <p:cNvPr id="39945" name="Text Box 10"/>
            <p:cNvSpPr txBox="1">
              <a:spLocks noChangeArrowheads="1"/>
            </p:cNvSpPr>
            <p:nvPr/>
          </p:nvSpPr>
          <p:spPr bwMode="auto">
            <a:xfrm flipH="1">
              <a:off x="4608" y="3497"/>
              <a:ext cx="384" cy="243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800" baseline="0"/>
                <a:t>z</a:t>
              </a:r>
              <a:r>
                <a:rPr lang="en-GB" sz="1800" baseline="30000"/>
                <a:t>-1</a:t>
              </a:r>
              <a:endParaRPr lang="en-GB" sz="1800" baseline="0"/>
            </a:p>
          </p:txBody>
        </p:sp>
        <p:sp>
          <p:nvSpPr>
            <p:cNvPr id="39946" name="Line 11"/>
            <p:cNvSpPr>
              <a:spLocks noChangeShapeType="1"/>
            </p:cNvSpPr>
            <p:nvPr/>
          </p:nvSpPr>
          <p:spPr bwMode="auto">
            <a:xfrm flipH="1">
              <a:off x="4800" y="3257"/>
              <a:ext cx="0" cy="24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9947" name="Line 12"/>
            <p:cNvSpPr>
              <a:spLocks noChangeShapeType="1"/>
            </p:cNvSpPr>
            <p:nvPr/>
          </p:nvSpPr>
          <p:spPr bwMode="auto">
            <a:xfrm flipH="1">
              <a:off x="4560" y="3977"/>
              <a:ext cx="24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grpSp>
          <p:nvGrpSpPr>
            <p:cNvPr id="39948" name="Group 13"/>
            <p:cNvGrpSpPr>
              <a:grpSpLocks/>
            </p:cNvGrpSpPr>
            <p:nvPr/>
          </p:nvGrpSpPr>
          <p:grpSpPr bwMode="auto">
            <a:xfrm flipH="1">
              <a:off x="4416" y="3833"/>
              <a:ext cx="144" cy="288"/>
              <a:chOff x="1488" y="1200"/>
              <a:chExt cx="144" cy="288"/>
            </a:xfrm>
            <a:grpFill/>
          </p:grpSpPr>
          <p:sp>
            <p:nvSpPr>
              <p:cNvPr id="39956" name="Line 14"/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0" cy="288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39957" name="Line 15"/>
              <p:cNvSpPr>
                <a:spLocks noChangeShapeType="1"/>
              </p:cNvSpPr>
              <p:nvPr/>
            </p:nvSpPr>
            <p:spPr bwMode="auto">
              <a:xfrm>
                <a:off x="1488" y="1200"/>
                <a:ext cx="144" cy="14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  <p:sp>
            <p:nvSpPr>
              <p:cNvPr id="39958" name="Line 16"/>
              <p:cNvSpPr>
                <a:spLocks noChangeShapeType="1"/>
              </p:cNvSpPr>
              <p:nvPr/>
            </p:nvSpPr>
            <p:spPr bwMode="auto">
              <a:xfrm flipV="1">
                <a:off x="1488" y="1344"/>
                <a:ext cx="144" cy="14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SG"/>
              </a:p>
            </p:txBody>
          </p:sp>
        </p:grpSp>
        <p:sp>
          <p:nvSpPr>
            <p:cNvPr id="39949" name="Line 17"/>
            <p:cNvSpPr>
              <a:spLocks noChangeShapeType="1"/>
            </p:cNvSpPr>
            <p:nvPr/>
          </p:nvSpPr>
          <p:spPr bwMode="auto">
            <a:xfrm flipH="1">
              <a:off x="3840" y="3977"/>
              <a:ext cx="57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9950" name="Line 18"/>
            <p:cNvSpPr>
              <a:spLocks noChangeShapeType="1"/>
            </p:cNvSpPr>
            <p:nvPr/>
          </p:nvSpPr>
          <p:spPr bwMode="auto">
            <a:xfrm flipH="1">
              <a:off x="4800" y="3737"/>
              <a:ext cx="0" cy="24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9951" name="Line 19"/>
            <p:cNvSpPr>
              <a:spLocks noChangeShapeType="1"/>
            </p:cNvSpPr>
            <p:nvPr/>
          </p:nvSpPr>
          <p:spPr bwMode="auto">
            <a:xfrm flipH="1" flipV="1">
              <a:off x="3840" y="3401"/>
              <a:ext cx="0" cy="57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9952" name="Text Box 20"/>
            <p:cNvSpPr txBox="1">
              <a:spLocks noChangeArrowheads="1"/>
            </p:cNvSpPr>
            <p:nvPr/>
          </p:nvSpPr>
          <p:spPr bwMode="auto">
            <a:xfrm>
              <a:off x="5136" y="3113"/>
              <a:ext cx="432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800" baseline="0">
                  <a:solidFill>
                    <a:srgbClr val="0066FF"/>
                  </a:solidFill>
                </a:rPr>
                <a:t>y(n)</a:t>
              </a:r>
            </a:p>
          </p:txBody>
        </p:sp>
        <p:sp>
          <p:nvSpPr>
            <p:cNvPr id="39953" name="Line 21"/>
            <p:cNvSpPr>
              <a:spLocks noChangeShapeType="1"/>
            </p:cNvSpPr>
            <p:nvPr/>
          </p:nvSpPr>
          <p:spPr bwMode="auto">
            <a:xfrm>
              <a:off x="3360" y="3257"/>
              <a:ext cx="33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39954" name="Text Box 22"/>
            <p:cNvSpPr txBox="1">
              <a:spLocks noChangeArrowheads="1"/>
            </p:cNvSpPr>
            <p:nvPr/>
          </p:nvSpPr>
          <p:spPr bwMode="auto">
            <a:xfrm>
              <a:off x="2880" y="3113"/>
              <a:ext cx="432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800" baseline="0">
                  <a:solidFill>
                    <a:srgbClr val="0066FF"/>
                  </a:solidFill>
                </a:rPr>
                <a:t>x(n)</a:t>
              </a:r>
            </a:p>
          </p:txBody>
        </p:sp>
        <p:sp>
          <p:nvSpPr>
            <p:cNvPr id="39955" name="Text Box 23"/>
            <p:cNvSpPr txBox="1">
              <a:spLocks noChangeArrowheads="1"/>
            </p:cNvSpPr>
            <p:nvPr/>
          </p:nvSpPr>
          <p:spPr bwMode="auto">
            <a:xfrm>
              <a:off x="3984" y="3736"/>
              <a:ext cx="432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GB" sz="1800" baseline="0" dirty="0">
                  <a:solidFill>
                    <a:srgbClr val="0066FF"/>
                  </a:solidFill>
                </a:rPr>
                <a:t>0.5</a:t>
              </a:r>
            </a:p>
          </p:txBody>
        </p:sp>
      </p:grpSp>
      <p:pic>
        <p:nvPicPr>
          <p:cNvPr id="2" name="59858758">
            <a:hlinkClick r:id="" action="ppaction://media"/>
            <a:extLst>
              <a:ext uri="{FF2B5EF4-FFF2-40B4-BE49-F238E27FC236}">
                <a16:creationId xmlns:a16="http://schemas.microsoft.com/office/drawing/2014/main" id="{D014B20D-82CC-402C-A93F-1F0BD37192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4375" y="6029325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36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F83061-969A-484E-ADF1-85BFD4D84BB1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772816"/>
            <a:ext cx="8435975" cy="4381277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difference equation can be easily found:</a:t>
            </a:r>
          </a:p>
          <a:p>
            <a:pPr algn="ctr" eaLnBrk="1" hangingPunct="1">
              <a:buFontTx/>
              <a:buNone/>
            </a:pP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y(n) = x(n) + 0.5y(n – 1)</a:t>
            </a:r>
          </a:p>
          <a:p>
            <a:pPr algn="ctr" eaLnBrk="1" hangingPunct="1"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We can find y(n) iteratively from the difference equation but it would be tedious.</a:t>
            </a:r>
          </a:p>
          <a:p>
            <a:pPr eaLnBrk="1" hangingPunct="1"/>
            <a:r>
              <a:rPr lang="en-GB" u="sng" dirty="0">
                <a:solidFill>
                  <a:srgbClr val="FF0000"/>
                </a:solidFill>
              </a:rPr>
              <a:t>A more efficient way to compute y(n) is to use z-transform.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noFill/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Example 2:</a:t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evaluation of</a:t>
            </a:r>
            <a:r>
              <a:rPr lang="en-GB" sz="3600" dirty="0">
                <a:solidFill>
                  <a:schemeClr val="bg2">
                    <a:lumMod val="25000"/>
                  </a:schemeClr>
                </a:solidFill>
                <a:sym typeface="Symbol" pitchFamily="18" charset="2"/>
              </a:rPr>
              <a:t> difference equation</a:t>
            </a:r>
          </a:p>
        </p:txBody>
      </p:sp>
      <p:pic>
        <p:nvPicPr>
          <p:cNvPr id="2" name="59858763">
            <a:hlinkClick r:id="" action="ppaction://media"/>
            <a:extLst>
              <a:ext uri="{FF2B5EF4-FFF2-40B4-BE49-F238E27FC236}">
                <a16:creationId xmlns:a16="http://schemas.microsoft.com/office/drawing/2014/main" id="{11550A3A-FDC8-40DB-81FE-3B9441A24C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9575" y="5870575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44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27B1B3B-72D1-483C-A0F5-5FDBF192496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39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628800"/>
            <a:ext cx="8362950" cy="50688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a)Taking z-transform</a:t>
            </a:r>
          </a:p>
          <a:p>
            <a:pPr algn="ctr"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Y(z) = X(z) + 0.5z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</a:rPr>
              <a:t>-1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Y(z)</a:t>
            </a:r>
          </a:p>
          <a:p>
            <a:pPr algn="ctr"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Y(z) [1 – 0.5z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</a:rPr>
              <a:t>-1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] = X(z)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b)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)	For x(n) =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(n), X(z) = 1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      Therefore, 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2699792" y="3212976"/>
          <a:ext cx="29067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" name="Equation" r:id="rId7" imgW="1574800" imgH="419100" progId="Equation.3">
                  <p:embed/>
                </p:oleObj>
              </mc:Choice>
              <mc:Fallback>
                <p:oleObj name="Equation" r:id="rId7" imgW="1574800" imgH="419100" progId="Equation.3">
                  <p:embed/>
                  <p:pic>
                    <p:nvPicPr>
                      <p:cNvPr id="419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212976"/>
                        <a:ext cx="2906713" cy="77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899592" y="5805264"/>
          <a:ext cx="540702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" name="Equation" r:id="rId9" imgW="2730500" imgH="393700" progId="Equation.3">
                  <p:embed/>
                </p:oleObj>
              </mc:Choice>
              <mc:Fallback>
                <p:oleObj name="Equation" r:id="rId9" imgW="2730500" imgH="393700" progId="Equation.3">
                  <p:embed/>
                  <p:pic>
                    <p:nvPicPr>
                      <p:cNvPr id="419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805264"/>
                        <a:ext cx="5407025" cy="779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noFill/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Example 2:</a:t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evaluation of</a:t>
            </a:r>
            <a:r>
              <a:rPr lang="en-GB" sz="3600" dirty="0">
                <a:solidFill>
                  <a:schemeClr val="bg2">
                    <a:lumMod val="25000"/>
                  </a:schemeClr>
                </a:solidFill>
                <a:sym typeface="Symbol" pitchFamily="18" charset="2"/>
              </a:rPr>
              <a:t> difference equation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380423" y="5878168"/>
            <a:ext cx="72008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16368" y="302941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Step 2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157527" y="2060848"/>
            <a:ext cx="72008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20272" y="184802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Step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2125" y="568094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Step 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948536" y="3365376"/>
            <a:ext cx="72008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59858766">
            <a:hlinkClick r:id="" action="ppaction://media"/>
            <a:extLst>
              <a:ext uri="{FF2B5EF4-FFF2-40B4-BE49-F238E27FC236}">
                <a16:creationId xmlns:a16="http://schemas.microsoft.com/office/drawing/2014/main" id="{ED0DE1C7-CF8D-401B-8A3C-B0D527F6711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23238" y="5935663"/>
            <a:ext cx="487362" cy="48736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3599" y="6515125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6518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AB9421A-9464-4225-84C7-1B0FED98B77B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Computing z-transform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19300"/>
            <a:ext cx="4598988" cy="4106863"/>
          </a:xfrm>
        </p:spPr>
        <p:txBody>
          <a:bodyPr/>
          <a:lstStyle/>
          <a:p>
            <a:pPr marL="577850" indent="-577850" eaLnBrk="1" hangingPunct="1">
              <a:buFontTx/>
              <a:buAutoNum type="romanLcPeriod"/>
            </a:pPr>
            <a:r>
              <a:rPr lang="en-GB" dirty="0"/>
              <a:t>Unit impulse function</a:t>
            </a:r>
          </a:p>
          <a:p>
            <a:pPr marL="577850" indent="-577850" eaLnBrk="1" hangingPunct="1">
              <a:buFontTx/>
              <a:buNone/>
            </a:pP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x(n) = </a:t>
            </a:r>
            <a:r>
              <a:rPr lang="en-GB" dirty="0">
                <a:solidFill>
                  <a:srgbClr val="FF0000"/>
                </a:solidFill>
                <a:sym typeface="Symbol" pitchFamily="18" charset="2"/>
              </a:rPr>
              <a:t>(n)</a:t>
            </a:r>
          </a:p>
          <a:p>
            <a:pPr marL="577850" indent="-577850" eaLnBrk="1" hangingPunct="1">
              <a:buFontTx/>
              <a:buNone/>
            </a:pPr>
            <a:r>
              <a:rPr lang="en-GB" dirty="0">
                <a:sym typeface="Symbol" pitchFamily="18" charset="2"/>
              </a:rPr>
              <a:t>	</a:t>
            </a:r>
            <a:endParaRPr lang="en-GB" dirty="0"/>
          </a:p>
        </p:txBody>
      </p:sp>
      <p:graphicFrame>
        <p:nvGraphicFramePr>
          <p:cNvPr id="51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918447"/>
              </p:ext>
            </p:extLst>
          </p:nvPr>
        </p:nvGraphicFramePr>
        <p:xfrm>
          <a:off x="533400" y="3456263"/>
          <a:ext cx="7272338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7" imgW="3441600" imgH="1346040" progId="Equation.DSMT4">
                  <p:embed/>
                </p:oleObj>
              </mc:Choice>
              <mc:Fallback>
                <p:oleObj name="Equation" r:id="rId7" imgW="3441600" imgH="1346040" progId="Equation.DSMT4">
                  <p:embed/>
                  <p:pic>
                    <p:nvPicPr>
                      <p:cNvPr id="51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456263"/>
                        <a:ext cx="7272338" cy="28448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05827"/>
            <a:ext cx="2376264" cy="173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59858476">
            <a:hlinkClick r:id="" action="ppaction://media"/>
            <a:extLst>
              <a:ext uri="{FF2B5EF4-FFF2-40B4-BE49-F238E27FC236}">
                <a16:creationId xmlns:a16="http://schemas.microsoft.com/office/drawing/2014/main" id="{31AF2484-6097-40F9-8260-1FE04A6307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69288" y="594995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98542576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C97A545-D4AB-4999-9D0C-911494D92DFE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772817"/>
            <a:ext cx="8229600" cy="3096344"/>
          </a:xfrm>
        </p:spPr>
        <p:txBody>
          <a:bodyPr/>
          <a:lstStyle/>
          <a:p>
            <a:pPr eaLnBrk="1" hangingPunct="1"/>
            <a:r>
              <a:rPr lang="en-GB" dirty="0"/>
              <a:t>Taking inverse z-transform</a:t>
            </a:r>
          </a:p>
          <a:p>
            <a:pPr algn="ctr" eaLnBrk="1" hangingPunct="1">
              <a:buFontTx/>
              <a:buNone/>
            </a:pPr>
            <a:r>
              <a:rPr lang="en-GB" dirty="0"/>
              <a:t>h(n)=y(n) = (0.5)</a:t>
            </a:r>
            <a:r>
              <a:rPr lang="en-GB" baseline="30000" dirty="0"/>
              <a:t>n</a:t>
            </a:r>
            <a:r>
              <a:rPr lang="en-GB" dirty="0"/>
              <a:t>u(n)</a:t>
            </a:r>
          </a:p>
          <a:p>
            <a:pPr algn="ctr" eaLnBrk="1" hangingPunct="1">
              <a:buFontTx/>
              <a:buNone/>
            </a:pPr>
            <a:endParaRPr lang="en-GB" dirty="0"/>
          </a:p>
          <a:p>
            <a:pPr eaLnBrk="1" hangingPunct="1"/>
            <a:r>
              <a:rPr lang="en-GB" dirty="0"/>
              <a:t>To find the 15</a:t>
            </a:r>
            <a:r>
              <a:rPr lang="en-GB" baseline="30000" dirty="0"/>
              <a:t>th</a:t>
            </a:r>
            <a:r>
              <a:rPr lang="en-GB" dirty="0"/>
              <a:t> sample, substitute n = 14 </a:t>
            </a:r>
            <a:endParaRPr lang="en-GB" baseline="30000" dirty="0"/>
          </a:p>
          <a:p>
            <a:pPr algn="ctr" eaLnBrk="1" hangingPunct="1">
              <a:buFontTx/>
              <a:buNone/>
            </a:pPr>
            <a:r>
              <a:rPr lang="en-GB" dirty="0"/>
              <a:t>y(n) = (0.5)</a:t>
            </a:r>
            <a:r>
              <a:rPr lang="en-GB" baseline="30000" dirty="0"/>
              <a:t>14</a:t>
            </a:r>
            <a:r>
              <a:rPr lang="en-GB" dirty="0"/>
              <a:t>u(14) = 6.1035 </a:t>
            </a:r>
            <a:r>
              <a:rPr lang="en-GB" dirty="0">
                <a:sym typeface="Symbol" pitchFamily="18" charset="2"/>
              </a:rPr>
              <a:t> 10</a:t>
            </a:r>
            <a:r>
              <a:rPr lang="en-GB" baseline="30000" dirty="0"/>
              <a:t>–</a:t>
            </a:r>
            <a:r>
              <a:rPr lang="en-GB" baseline="30000" dirty="0">
                <a:sym typeface="Symbol" pitchFamily="18" charset="2"/>
              </a:rPr>
              <a:t>5</a:t>
            </a: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noFill/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Example 2:</a:t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evaluation of</a:t>
            </a:r>
            <a:r>
              <a:rPr lang="en-GB" sz="3600" dirty="0">
                <a:solidFill>
                  <a:schemeClr val="bg2">
                    <a:lumMod val="25000"/>
                  </a:schemeClr>
                </a:solidFill>
                <a:sym typeface="Symbol" pitchFamily="18" charset="2"/>
              </a:rPr>
              <a:t> difference equation</a:t>
            </a:r>
          </a:p>
        </p:txBody>
      </p:sp>
      <p:pic>
        <p:nvPicPr>
          <p:cNvPr id="2" name="59858773">
            <a:hlinkClick r:id="" action="ppaction://media"/>
            <a:extLst>
              <a:ext uri="{FF2B5EF4-FFF2-40B4-BE49-F238E27FC236}">
                <a16:creationId xmlns:a16="http://schemas.microsoft.com/office/drawing/2014/main" id="{ADAE187D-43D7-4999-B924-DF7C9486DD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56563" y="608171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89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A24AAFA-2170-4B7A-A30E-68F82080EBF0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0"/>
            <a:ext cx="8153400" cy="1219200"/>
          </a:xfrm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Example 2:</a:t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evaluation of</a:t>
            </a:r>
            <a:r>
              <a:rPr lang="en-GB" sz="3600" dirty="0">
                <a:solidFill>
                  <a:schemeClr val="bg2">
                    <a:lumMod val="25000"/>
                  </a:schemeClr>
                </a:solidFill>
                <a:sym typeface="Symbol" pitchFamily="18" charset="2"/>
              </a:rPr>
              <a:t> difference equation</a:t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  <a:sym typeface="Symbol" pitchFamily="18" charset="2"/>
              </a:rPr>
            </a:br>
            <a:endParaRPr lang="en-US" sz="3600" dirty="0">
              <a:sym typeface="Symbol" pitchFamily="18" charset="2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dirty="0"/>
              <a:t>(ii)	For x(n) = u(n), X(z) = 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/>
            <a:r>
              <a:rPr lang="en-GB" dirty="0"/>
              <a:t>Therefore, </a:t>
            </a:r>
          </a:p>
        </p:txBody>
      </p:sp>
      <p:graphicFrame>
        <p:nvGraphicFramePr>
          <p:cNvPr id="44037" name="Object 4"/>
          <p:cNvGraphicFramePr>
            <a:graphicFrameLocks noChangeAspect="1"/>
          </p:cNvGraphicFramePr>
          <p:nvPr/>
        </p:nvGraphicFramePr>
        <p:xfrm>
          <a:off x="5508625" y="1557338"/>
          <a:ext cx="850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8" name="Equation" r:id="rId7" imgW="850900" imgH="825500" progId="Equation.3">
                  <p:embed/>
                </p:oleObj>
              </mc:Choice>
              <mc:Fallback>
                <p:oleObj name="Equation" r:id="rId7" imgW="850900" imgH="825500" progId="Equation.3">
                  <p:embed/>
                  <p:pic>
                    <p:nvPicPr>
                      <p:cNvPr id="440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557338"/>
                        <a:ext cx="850900" cy="825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5"/>
          <p:cNvGraphicFramePr>
            <a:graphicFrameLocks noChangeAspect="1"/>
          </p:cNvGraphicFramePr>
          <p:nvPr/>
        </p:nvGraphicFramePr>
        <p:xfrm>
          <a:off x="2627784" y="2636912"/>
          <a:ext cx="4608512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9" name="Equation" r:id="rId9" imgW="2336800" imgH="863600" progId="Equation.3">
                  <p:embed/>
                </p:oleObj>
              </mc:Choice>
              <mc:Fallback>
                <p:oleObj name="Equation" r:id="rId9" imgW="2336800" imgH="863600" progId="Equation.3">
                  <p:embed/>
                  <p:pic>
                    <p:nvPicPr>
                      <p:cNvPr id="440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636912"/>
                        <a:ext cx="4608512" cy="1703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6"/>
          <p:cNvGraphicFramePr>
            <a:graphicFrameLocks noChangeAspect="1"/>
          </p:cNvGraphicFramePr>
          <p:nvPr/>
        </p:nvGraphicFramePr>
        <p:xfrm>
          <a:off x="2699792" y="4653136"/>
          <a:ext cx="4953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0" name="Equation" r:id="rId11" imgW="4953000" imgH="901700" progId="Equation.3">
                  <p:embed/>
                </p:oleObj>
              </mc:Choice>
              <mc:Fallback>
                <p:oleObj name="Equation" r:id="rId11" imgW="4953000" imgH="901700" progId="Equation.3">
                  <p:embed/>
                  <p:pic>
                    <p:nvPicPr>
                      <p:cNvPr id="440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653136"/>
                        <a:ext cx="4953000" cy="901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340768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eaLnBrk="1" hangingPunct="1"/>
            <a:endParaRPr lang="en-GB" sz="3600" dirty="0">
              <a:solidFill>
                <a:schemeClr val="bg2">
                  <a:lumMod val="25000"/>
                </a:schemeClr>
              </a:solidFill>
              <a:sym typeface="Symbol" pitchFamily="18" charset="2"/>
            </a:endParaRPr>
          </a:p>
        </p:txBody>
      </p:sp>
      <p:pic>
        <p:nvPicPr>
          <p:cNvPr id="2" name="59858776">
            <a:hlinkClick r:id="" action="ppaction://media"/>
            <a:extLst>
              <a:ext uri="{FF2B5EF4-FFF2-40B4-BE49-F238E27FC236}">
                <a16:creationId xmlns:a16="http://schemas.microsoft.com/office/drawing/2014/main" id="{B50E8242-8640-459A-AEE5-518E61B5D1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56563" y="5895975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4951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7544" y="1525013"/>
            <a:ext cx="4464496" cy="3704187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We have</a:t>
            </a: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Taking inverse z transform</a:t>
            </a: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5061" name="Object 4"/>
          <p:cNvGraphicFramePr>
            <a:graphicFrameLocks noChangeAspect="1"/>
          </p:cNvGraphicFramePr>
          <p:nvPr/>
        </p:nvGraphicFramePr>
        <p:xfrm>
          <a:off x="2699792" y="1556792"/>
          <a:ext cx="2232248" cy="1639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Equation" r:id="rId7" imgW="2628900" imgH="1930400" progId="Equation.3">
                  <p:embed/>
                </p:oleObj>
              </mc:Choice>
              <mc:Fallback>
                <p:oleObj name="Equation" r:id="rId7" imgW="2628900" imgH="1930400" progId="Equation.3">
                  <p:embed/>
                  <p:pic>
                    <p:nvPicPr>
                      <p:cNvPr id="4506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556792"/>
                        <a:ext cx="2232248" cy="16391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5"/>
          <p:cNvGraphicFramePr>
            <a:graphicFrameLocks noChangeAspect="1"/>
          </p:cNvGraphicFramePr>
          <p:nvPr/>
        </p:nvGraphicFramePr>
        <p:xfrm>
          <a:off x="899592" y="3429000"/>
          <a:ext cx="6408613" cy="78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3" name="Equation" r:id="rId9" imgW="6756400" imgH="825500" progId="Equation.3">
                  <p:embed/>
                </p:oleObj>
              </mc:Choice>
              <mc:Fallback>
                <p:oleObj name="Equation" r:id="rId9" imgW="6756400" imgH="825500" progId="Equation.3">
                  <p:embed/>
                  <p:pic>
                    <p:nvPicPr>
                      <p:cNvPr id="4506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429000"/>
                        <a:ext cx="6408613" cy="7830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699792" y="5229200"/>
          <a:ext cx="3293394" cy="1282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Equation" r:id="rId11" imgW="3848100" imgH="1498600" progId="Equation.3">
                  <p:embed/>
                </p:oleObj>
              </mc:Choice>
              <mc:Fallback>
                <p:oleObj name="Equation" r:id="rId11" imgW="3848100" imgH="1498600" progId="Equation.3">
                  <p:embed/>
                  <p:pic>
                    <p:nvPicPr>
                      <p:cNvPr id="450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5229200"/>
                        <a:ext cx="3293394" cy="12825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Example 2:</a:t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evaluation of</a:t>
            </a:r>
            <a:r>
              <a:rPr lang="en-GB" sz="3600" dirty="0">
                <a:solidFill>
                  <a:schemeClr val="bg2">
                    <a:lumMod val="25000"/>
                  </a:schemeClr>
                </a:solidFill>
                <a:sym typeface="Symbol" pitchFamily="18" charset="2"/>
              </a:rPr>
              <a:t> difference equation</a:t>
            </a:r>
            <a:br>
              <a:rPr lang="en-GB" sz="3600" dirty="0">
                <a:solidFill>
                  <a:schemeClr val="bg2">
                    <a:lumMod val="25000"/>
                  </a:schemeClr>
                </a:solidFill>
                <a:sym typeface="Symbol" pitchFamily="18" charset="2"/>
              </a:rPr>
            </a:br>
            <a:endParaRPr lang="en-US" sz="3600" dirty="0">
              <a:sym typeface="Symbol" pitchFamily="18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30FE429B-3A37-4000-AB61-4ECEDB7A07AB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pic>
        <p:nvPicPr>
          <p:cNvPr id="3" name="59858783">
            <a:hlinkClick r:id="" action="ppaction://media"/>
            <a:extLst>
              <a:ext uri="{FF2B5EF4-FFF2-40B4-BE49-F238E27FC236}">
                <a16:creationId xmlns:a16="http://schemas.microsoft.com/office/drawing/2014/main" id="{77AE561F-95C5-43CB-9E48-FBE9AFE146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83550" y="5962650"/>
            <a:ext cx="487363" cy="487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4610" y="6511776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3082" y="189654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97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F91B7D5-903A-426E-A51B-6CFC0E741241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pPr eaLnBrk="1" hangingPunct="1"/>
            <a:r>
              <a:rPr lang="en-GB" sz="3600" dirty="0"/>
              <a:t>Example 3</a:t>
            </a:r>
            <a:br>
              <a:rPr lang="en-GB" sz="3600" dirty="0"/>
            </a:br>
            <a:r>
              <a:rPr lang="en-GB" sz="3600" dirty="0"/>
              <a:t>system function </a:t>
            </a:r>
            <a:r>
              <a:rPr lang="en-GB" sz="3600" dirty="0">
                <a:sym typeface="Symbol" pitchFamily="18" charset="2"/>
              </a:rPr>
              <a:t> impulse response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Find the impulse response of a system given as: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We know that the </a:t>
            </a:r>
            <a:r>
              <a:rPr lang="en-GB" u="sng" dirty="0">
                <a:solidFill>
                  <a:srgbClr val="FF0000"/>
                </a:solidFill>
              </a:rPr>
              <a:t>system function</a:t>
            </a:r>
            <a:r>
              <a:rPr lang="en-GB" u="sng" dirty="0">
                <a:solidFill>
                  <a:schemeClr val="accent1">
                    <a:lumMod val="75000"/>
                  </a:schemeClr>
                </a:solidFill>
              </a:rPr>
              <a:t> is equal to the z-transform of the impulse response</a:t>
            </a:r>
            <a:r>
              <a:rPr lang="en-GB" dirty="0"/>
              <a:t>.</a:t>
            </a:r>
          </a:p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Hence, </a:t>
            </a:r>
            <a:r>
              <a:rPr lang="en-GB" dirty="0"/>
              <a:t>h(n) = </a:t>
            </a:r>
            <a:r>
              <a:rPr lang="en-GB" dirty="0">
                <a:latin typeface="Script MT Bold" pitchFamily="66" charset="0"/>
                <a:cs typeface="Times New Roman" pitchFamily="18" charset="0"/>
              </a:rPr>
              <a:t>Z</a:t>
            </a:r>
            <a:r>
              <a:rPr lang="en-GB" baseline="30000" dirty="0">
                <a:cs typeface="Times New Roman" pitchFamily="18" charset="0"/>
              </a:rPr>
              <a:t>-1</a:t>
            </a:r>
            <a:r>
              <a:rPr lang="en-GB" dirty="0">
                <a:cs typeface="Times New Roman" pitchFamily="18" charset="0"/>
              </a:rPr>
              <a:t>{H(z)} </a:t>
            </a:r>
            <a:endParaRPr lang="en-GB" dirty="0"/>
          </a:p>
        </p:txBody>
      </p:sp>
      <p:graphicFrame>
        <p:nvGraphicFramePr>
          <p:cNvPr id="46085" name="Object 4"/>
          <p:cNvGraphicFramePr>
            <a:graphicFrameLocks noChangeAspect="1"/>
          </p:cNvGraphicFramePr>
          <p:nvPr/>
        </p:nvGraphicFramePr>
        <p:xfrm>
          <a:off x="2627784" y="2276872"/>
          <a:ext cx="2844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7" imgW="2844800" imgH="863600" progId="Equation.3">
                  <p:embed/>
                </p:oleObj>
              </mc:Choice>
              <mc:Fallback>
                <p:oleObj name="Equation" r:id="rId7" imgW="2844800" imgH="863600" progId="Equation.3">
                  <p:embed/>
                  <p:pic>
                    <p:nvPicPr>
                      <p:cNvPr id="4608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276872"/>
                        <a:ext cx="28448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795">
            <a:hlinkClick r:id="" action="ppaction://media"/>
            <a:extLst>
              <a:ext uri="{FF2B5EF4-FFF2-40B4-BE49-F238E27FC236}">
                <a16:creationId xmlns:a16="http://schemas.microsoft.com/office/drawing/2014/main" id="{FCC027CD-3F8B-46AC-8A7B-605086490E7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3238" y="5895975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264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3B5876E-9B5B-4F09-9558-09FCC2DC197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700808"/>
            <a:ext cx="8229600" cy="4741986"/>
          </a:xfrm>
        </p:spPr>
        <p:txBody>
          <a:bodyPr/>
          <a:lstStyle/>
          <a:p>
            <a:pPr eaLnBrk="1" hangingPunct="1"/>
            <a:r>
              <a:rPr lang="en-GB" dirty="0"/>
              <a:t>Inverse z of given H(z) easily found in z-transform table,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/>
            <a:r>
              <a:rPr lang="en-GB" dirty="0"/>
              <a:t>Impulse response, h(n) = </a:t>
            </a:r>
            <a:r>
              <a:rPr lang="en-GB" dirty="0" err="1"/>
              <a:t>cos</a:t>
            </a:r>
            <a:r>
              <a:rPr lang="en-GB" dirty="0"/>
              <a:t>(0.6435n)u(n)</a:t>
            </a:r>
          </a:p>
          <a:p>
            <a:pPr eaLnBrk="1" hangingPunct="1">
              <a:buFontTx/>
              <a:buNone/>
            </a:pPr>
            <a:endParaRPr lang="en-GB" dirty="0"/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755576" y="2708920"/>
          <a:ext cx="5832648" cy="176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Equation" r:id="rId7" imgW="6464300" imgH="1955800" progId="Equation.3">
                  <p:embed/>
                </p:oleObj>
              </mc:Choice>
              <mc:Fallback>
                <p:oleObj name="Equation" r:id="rId7" imgW="6464300" imgH="1955800" progId="Equation.3">
                  <p:embed/>
                  <p:pic>
                    <p:nvPicPr>
                      <p:cNvPr id="471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708920"/>
                        <a:ext cx="5832648" cy="17646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88640"/>
            <a:ext cx="8153400" cy="990600"/>
          </a:xfrm>
          <a:noFill/>
          <a:ln>
            <a:noFill/>
          </a:ln>
        </p:spPr>
        <p:txBody>
          <a:bodyPr/>
          <a:lstStyle/>
          <a:p>
            <a:pPr eaLnBrk="1" hangingPunct="1"/>
            <a:r>
              <a:rPr lang="en-GB" sz="3600" dirty="0"/>
              <a:t>Example 3</a:t>
            </a:r>
            <a:br>
              <a:rPr lang="en-GB" sz="3600" dirty="0"/>
            </a:br>
            <a:r>
              <a:rPr lang="en-GB" sz="3600" dirty="0"/>
              <a:t>system function </a:t>
            </a:r>
            <a:r>
              <a:rPr lang="en-GB" sz="3600" dirty="0">
                <a:sym typeface="Symbol" pitchFamily="18" charset="2"/>
              </a:rPr>
              <a:t> impulse response</a:t>
            </a:r>
          </a:p>
        </p:txBody>
      </p:sp>
      <p:pic>
        <p:nvPicPr>
          <p:cNvPr id="2" name="59858798">
            <a:hlinkClick r:id="" action="ppaction://media"/>
            <a:extLst>
              <a:ext uri="{FF2B5EF4-FFF2-40B4-BE49-F238E27FC236}">
                <a16:creationId xmlns:a16="http://schemas.microsoft.com/office/drawing/2014/main" id="{69150507-24FC-4E2E-9DAD-DFFFBA59372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15313" y="605631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842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8FF26D7-1619-4BA1-BE18-1FF62E95807D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556792"/>
            <a:ext cx="8893175" cy="4968552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Find the difference equation of a system given as:</a:t>
            </a:r>
          </a:p>
          <a:p>
            <a:pPr eaLnBrk="1" hangingPunct="1"/>
            <a:endParaRPr lang="en-GB" sz="2800" dirty="0">
              <a:solidFill>
                <a:srgbClr val="FF9900"/>
              </a:solidFill>
            </a:endParaRPr>
          </a:p>
          <a:p>
            <a:pPr eaLnBrk="1" hangingPunct="1">
              <a:buFontTx/>
              <a:buNone/>
            </a:pPr>
            <a:endParaRPr lang="en-GB" sz="2800" dirty="0"/>
          </a:p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We have</a:t>
            </a:r>
          </a:p>
          <a:p>
            <a:pPr algn="ctr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Y(z)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[1 –1.6z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-1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+ 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-2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] = X(z)[1 – 0.8z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-1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]</a:t>
            </a:r>
          </a:p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Rearranging the terms</a:t>
            </a:r>
          </a:p>
          <a:p>
            <a:pPr algn="ctr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Y(z)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= X(z) – 0.8z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-1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X(z) + 1.6z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-1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Y(z) – 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-2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Y(z)</a:t>
            </a:r>
          </a:p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Taking inverse z-transform</a:t>
            </a:r>
          </a:p>
          <a:p>
            <a:pPr algn="ctr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y(n) = x(n) – 0.8x(n – 1) + 1.6y(n – 1) – y(n – 2) 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8134" name="Object 4"/>
          <p:cNvGraphicFramePr>
            <a:graphicFrameLocks noChangeAspect="1"/>
          </p:cNvGraphicFramePr>
          <p:nvPr/>
        </p:nvGraphicFramePr>
        <p:xfrm>
          <a:off x="899592" y="2348880"/>
          <a:ext cx="230505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8" name="Equation" r:id="rId7" imgW="2844800" imgH="863600" progId="Equation.3">
                  <p:embed/>
                </p:oleObj>
              </mc:Choice>
              <mc:Fallback>
                <p:oleObj name="Equation" r:id="rId7" imgW="2844800" imgH="863600" progId="Equation.3">
                  <p:embed/>
                  <p:pic>
                    <p:nvPicPr>
                      <p:cNvPr id="481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348880"/>
                        <a:ext cx="2305050" cy="700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5"/>
          <p:cNvGraphicFramePr>
            <a:graphicFrameLocks noChangeAspect="1"/>
          </p:cNvGraphicFramePr>
          <p:nvPr/>
        </p:nvGraphicFramePr>
        <p:xfrm>
          <a:off x="3923928" y="2276872"/>
          <a:ext cx="3240088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9" name="Equation" r:id="rId9" imgW="3771900" imgH="939800" progId="Equation.3">
                  <p:embed/>
                </p:oleObj>
              </mc:Choice>
              <mc:Fallback>
                <p:oleObj name="Equation" r:id="rId9" imgW="3771900" imgH="939800" progId="Equation.3">
                  <p:embed/>
                  <p:pic>
                    <p:nvPicPr>
                      <p:cNvPr id="4813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2276872"/>
                        <a:ext cx="3240088" cy="808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noFill/>
          <a:ln>
            <a:noFill/>
          </a:ln>
        </p:spPr>
        <p:txBody>
          <a:bodyPr/>
          <a:lstStyle/>
          <a:p>
            <a:pPr eaLnBrk="1" hangingPunct="1"/>
            <a:r>
              <a:rPr lang="en-GB" sz="3600" dirty="0"/>
              <a:t>Example 3</a:t>
            </a:r>
            <a:br>
              <a:rPr lang="en-GB" sz="3600" dirty="0"/>
            </a:br>
            <a:r>
              <a:rPr lang="en-GB" sz="3600" dirty="0"/>
              <a:t>system function </a:t>
            </a:r>
            <a:r>
              <a:rPr lang="en-GB" sz="3600" dirty="0">
                <a:sym typeface="Symbol" pitchFamily="18" charset="2"/>
              </a:rPr>
              <a:t> impulse response</a:t>
            </a:r>
          </a:p>
        </p:txBody>
      </p:sp>
      <p:pic>
        <p:nvPicPr>
          <p:cNvPr id="2" name="59858805">
            <a:hlinkClick r:id="" action="ppaction://media"/>
            <a:extLst>
              <a:ext uri="{FF2B5EF4-FFF2-40B4-BE49-F238E27FC236}">
                <a16:creationId xmlns:a16="http://schemas.microsoft.com/office/drawing/2014/main" id="{E7DF0DC1-0877-4EB8-99DF-926CBDC4FE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02613" y="6042025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4130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0205513-611D-47DA-9C47-59D51C06B9B0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49155" name="Rectangle 44"/>
          <p:cNvSpPr>
            <a:spLocks noChangeArrowheads="1"/>
          </p:cNvSpPr>
          <p:nvPr/>
        </p:nvSpPr>
        <p:spPr bwMode="auto">
          <a:xfrm>
            <a:off x="900113" y="2924175"/>
            <a:ext cx="7272337" cy="2809875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GB" sz="3600" dirty="0"/>
              <a:t>Example 4:Simplification of difference equation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0890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dirty="0"/>
              <a:t>Find the difference equation of the following digital network.</a:t>
            </a:r>
          </a:p>
        </p:txBody>
      </p:sp>
      <p:sp>
        <p:nvSpPr>
          <p:cNvPr id="49158" name="Line 4"/>
          <p:cNvSpPr>
            <a:spLocks noChangeShapeType="1"/>
          </p:cNvSpPr>
          <p:nvPr/>
        </p:nvSpPr>
        <p:spPr bwMode="auto">
          <a:xfrm flipH="1">
            <a:off x="3048000" y="350520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49159" name="Group 5"/>
          <p:cNvGrpSpPr>
            <a:grpSpLocks/>
          </p:cNvGrpSpPr>
          <p:nvPr/>
        </p:nvGrpSpPr>
        <p:grpSpPr bwMode="auto">
          <a:xfrm flipH="1">
            <a:off x="2590800" y="3276600"/>
            <a:ext cx="457200" cy="457200"/>
            <a:chOff x="2256" y="1776"/>
            <a:chExt cx="288" cy="288"/>
          </a:xfrm>
        </p:grpSpPr>
        <p:sp>
          <p:nvSpPr>
            <p:cNvPr id="49194" name="Oval 6"/>
            <p:cNvSpPr>
              <a:spLocks noChangeArrowheads="1"/>
            </p:cNvSpPr>
            <p:nvPr/>
          </p:nvSpPr>
          <p:spPr bwMode="auto">
            <a:xfrm>
              <a:off x="2256" y="1776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49195" name="Line 7"/>
            <p:cNvSpPr>
              <a:spLocks noChangeShapeType="1"/>
            </p:cNvSpPr>
            <p:nvPr/>
          </p:nvSpPr>
          <p:spPr bwMode="auto">
            <a:xfrm>
              <a:off x="2400" y="18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49196" name="Line 8"/>
            <p:cNvSpPr>
              <a:spLocks noChangeShapeType="1"/>
            </p:cNvSpPr>
            <p:nvPr/>
          </p:nvSpPr>
          <p:spPr bwMode="auto">
            <a:xfrm>
              <a:off x="2304" y="192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49160" name="Text Box 9"/>
          <p:cNvSpPr txBox="1">
            <a:spLocks noChangeArrowheads="1"/>
          </p:cNvSpPr>
          <p:nvPr/>
        </p:nvSpPr>
        <p:spPr bwMode="auto">
          <a:xfrm flipH="1">
            <a:off x="4038600" y="3886200"/>
            <a:ext cx="609600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/>
              <a:t>z</a:t>
            </a:r>
            <a:r>
              <a:rPr lang="en-GB" sz="1800" baseline="30000"/>
              <a:t>-1</a:t>
            </a:r>
            <a:endParaRPr lang="en-GB" sz="1800" baseline="0"/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>
            <a:off x="4343400" y="35052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49162" name="Group 12"/>
          <p:cNvGrpSpPr>
            <a:grpSpLocks/>
          </p:cNvGrpSpPr>
          <p:nvPr/>
        </p:nvGrpSpPr>
        <p:grpSpPr bwMode="auto">
          <a:xfrm>
            <a:off x="5029200" y="4724400"/>
            <a:ext cx="228600" cy="457200"/>
            <a:chOff x="1488" y="1200"/>
            <a:chExt cx="144" cy="288"/>
          </a:xfrm>
        </p:grpSpPr>
        <p:sp>
          <p:nvSpPr>
            <p:cNvPr id="49191" name="Line 13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49192" name="Line 14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49193" name="Line 15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49163" name="Line 16"/>
          <p:cNvSpPr>
            <a:spLocks noChangeShapeType="1"/>
          </p:cNvSpPr>
          <p:nvPr/>
        </p:nvSpPr>
        <p:spPr bwMode="auto">
          <a:xfrm flipH="1">
            <a:off x="2819400" y="4953000"/>
            <a:ext cx="2209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49164" name="Line 17"/>
          <p:cNvSpPr>
            <a:spLocks noChangeShapeType="1"/>
          </p:cNvSpPr>
          <p:nvPr/>
        </p:nvSpPr>
        <p:spPr bwMode="auto">
          <a:xfrm flipH="1">
            <a:off x="4343400" y="42672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49165" name="Line 18"/>
          <p:cNvSpPr>
            <a:spLocks noChangeShapeType="1"/>
          </p:cNvSpPr>
          <p:nvPr/>
        </p:nvSpPr>
        <p:spPr bwMode="auto">
          <a:xfrm flipH="1" flipV="1">
            <a:off x="2819400" y="3733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49166" name="Text Box 19"/>
          <p:cNvSpPr txBox="1">
            <a:spLocks noChangeArrowheads="1"/>
          </p:cNvSpPr>
          <p:nvPr/>
        </p:nvSpPr>
        <p:spPr bwMode="auto">
          <a:xfrm>
            <a:off x="7162800" y="48006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</a:rPr>
              <a:t>y(n)</a:t>
            </a:r>
          </a:p>
        </p:txBody>
      </p:sp>
      <p:sp>
        <p:nvSpPr>
          <p:cNvPr id="49167" name="Line 20"/>
          <p:cNvSpPr>
            <a:spLocks noChangeShapeType="1"/>
          </p:cNvSpPr>
          <p:nvPr/>
        </p:nvSpPr>
        <p:spPr bwMode="auto">
          <a:xfrm>
            <a:off x="2057400" y="35052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49168" name="Text Box 21"/>
          <p:cNvSpPr txBox="1">
            <a:spLocks noChangeArrowheads="1"/>
          </p:cNvSpPr>
          <p:nvPr/>
        </p:nvSpPr>
        <p:spPr bwMode="auto">
          <a:xfrm>
            <a:off x="1295400" y="32766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</a:rPr>
              <a:t>x(n)</a:t>
            </a:r>
          </a:p>
        </p:txBody>
      </p:sp>
      <p:sp>
        <p:nvSpPr>
          <p:cNvPr id="49169" name="Text Box 22"/>
          <p:cNvSpPr txBox="1">
            <a:spLocks noChangeArrowheads="1"/>
          </p:cNvSpPr>
          <p:nvPr/>
        </p:nvSpPr>
        <p:spPr bwMode="auto">
          <a:xfrm>
            <a:off x="1905000" y="41148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</a:rPr>
              <a:t>–1</a:t>
            </a:r>
          </a:p>
        </p:txBody>
      </p:sp>
      <p:grpSp>
        <p:nvGrpSpPr>
          <p:cNvPr id="49170" name="Group 23"/>
          <p:cNvGrpSpPr>
            <a:grpSpLocks/>
          </p:cNvGrpSpPr>
          <p:nvPr/>
        </p:nvGrpSpPr>
        <p:grpSpPr bwMode="auto">
          <a:xfrm rot="5400000" flipH="1">
            <a:off x="2705100" y="4076700"/>
            <a:ext cx="228600" cy="457200"/>
            <a:chOff x="1488" y="1200"/>
            <a:chExt cx="144" cy="288"/>
          </a:xfrm>
        </p:grpSpPr>
        <p:sp>
          <p:nvSpPr>
            <p:cNvPr id="49188" name="Line 24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49189" name="Line 25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49190" name="Line 26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grpSp>
        <p:nvGrpSpPr>
          <p:cNvPr id="49171" name="Group 27"/>
          <p:cNvGrpSpPr>
            <a:grpSpLocks/>
          </p:cNvGrpSpPr>
          <p:nvPr/>
        </p:nvGrpSpPr>
        <p:grpSpPr bwMode="auto">
          <a:xfrm rot="5400000" flipV="1">
            <a:off x="5753100" y="3924300"/>
            <a:ext cx="228600" cy="457200"/>
            <a:chOff x="1488" y="1200"/>
            <a:chExt cx="144" cy="288"/>
          </a:xfrm>
        </p:grpSpPr>
        <p:sp>
          <p:nvSpPr>
            <p:cNvPr id="49185" name="Line 28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49186" name="Line 29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49187" name="Line 30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grpSp>
        <p:nvGrpSpPr>
          <p:cNvPr id="49172" name="Group 31"/>
          <p:cNvGrpSpPr>
            <a:grpSpLocks/>
          </p:cNvGrpSpPr>
          <p:nvPr/>
        </p:nvGrpSpPr>
        <p:grpSpPr bwMode="auto">
          <a:xfrm flipH="1">
            <a:off x="5638800" y="4724400"/>
            <a:ext cx="457200" cy="457200"/>
            <a:chOff x="2256" y="1776"/>
            <a:chExt cx="288" cy="288"/>
          </a:xfrm>
        </p:grpSpPr>
        <p:sp>
          <p:nvSpPr>
            <p:cNvPr id="49182" name="Oval 32"/>
            <p:cNvSpPr>
              <a:spLocks noChangeArrowheads="1"/>
            </p:cNvSpPr>
            <p:nvPr/>
          </p:nvSpPr>
          <p:spPr bwMode="auto">
            <a:xfrm>
              <a:off x="2256" y="1776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49183" name="Line 33"/>
            <p:cNvSpPr>
              <a:spLocks noChangeShapeType="1"/>
            </p:cNvSpPr>
            <p:nvPr/>
          </p:nvSpPr>
          <p:spPr bwMode="auto">
            <a:xfrm>
              <a:off x="2400" y="18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49184" name="Line 34"/>
            <p:cNvSpPr>
              <a:spLocks noChangeShapeType="1"/>
            </p:cNvSpPr>
            <p:nvPr/>
          </p:nvSpPr>
          <p:spPr bwMode="auto">
            <a:xfrm>
              <a:off x="2304" y="192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49173" name="Line 35"/>
          <p:cNvSpPr>
            <a:spLocks noChangeShapeType="1"/>
          </p:cNvSpPr>
          <p:nvPr/>
        </p:nvSpPr>
        <p:spPr bwMode="auto">
          <a:xfrm>
            <a:off x="5867400" y="42672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49174" name="Line 36"/>
          <p:cNvSpPr>
            <a:spLocks noChangeShapeType="1"/>
          </p:cNvSpPr>
          <p:nvPr/>
        </p:nvSpPr>
        <p:spPr bwMode="auto">
          <a:xfrm>
            <a:off x="5257800" y="49530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49175" name="Line 37"/>
          <p:cNvSpPr>
            <a:spLocks noChangeShapeType="1"/>
          </p:cNvSpPr>
          <p:nvPr/>
        </p:nvSpPr>
        <p:spPr bwMode="auto">
          <a:xfrm>
            <a:off x="5867400" y="35052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49176" name="Line 38"/>
          <p:cNvSpPr>
            <a:spLocks noChangeShapeType="1"/>
          </p:cNvSpPr>
          <p:nvPr/>
        </p:nvSpPr>
        <p:spPr bwMode="auto">
          <a:xfrm>
            <a:off x="6096000" y="4953000"/>
            <a:ext cx="1066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49177" name="Line 39"/>
          <p:cNvSpPr>
            <a:spLocks noChangeShapeType="1"/>
          </p:cNvSpPr>
          <p:nvPr/>
        </p:nvSpPr>
        <p:spPr bwMode="auto">
          <a:xfrm>
            <a:off x="2819400" y="44196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49178" name="Text Box 40"/>
          <p:cNvSpPr txBox="1">
            <a:spLocks noChangeArrowheads="1"/>
          </p:cNvSpPr>
          <p:nvPr/>
        </p:nvSpPr>
        <p:spPr bwMode="auto">
          <a:xfrm>
            <a:off x="4800600" y="51816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</a:rPr>
              <a:t>–2</a:t>
            </a:r>
          </a:p>
        </p:txBody>
      </p:sp>
      <p:sp>
        <p:nvSpPr>
          <p:cNvPr id="49179" name="Text Box 41"/>
          <p:cNvSpPr txBox="1">
            <a:spLocks noChangeArrowheads="1"/>
          </p:cNvSpPr>
          <p:nvPr/>
        </p:nvSpPr>
        <p:spPr bwMode="auto">
          <a:xfrm>
            <a:off x="6019800" y="39624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</a:rPr>
              <a:t>2</a:t>
            </a:r>
          </a:p>
        </p:txBody>
      </p:sp>
      <p:sp>
        <p:nvSpPr>
          <p:cNvPr id="49180" name="Text Box 42"/>
          <p:cNvSpPr txBox="1">
            <a:spLocks noChangeArrowheads="1"/>
          </p:cNvSpPr>
          <p:nvPr/>
        </p:nvSpPr>
        <p:spPr bwMode="auto">
          <a:xfrm>
            <a:off x="4038600" y="3124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</a:rPr>
              <a:t>t(n)</a:t>
            </a:r>
          </a:p>
        </p:txBody>
      </p:sp>
      <p:sp>
        <p:nvSpPr>
          <p:cNvPr id="81963" name="Text Box 43"/>
          <p:cNvSpPr txBox="1">
            <a:spLocks noChangeArrowheads="1"/>
          </p:cNvSpPr>
          <p:nvPr/>
        </p:nvSpPr>
        <p:spPr bwMode="auto">
          <a:xfrm>
            <a:off x="3429000" y="50292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FF7C80"/>
                </a:solidFill>
              </a:rPr>
              <a:t>t(n – 1)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067797" y="4411663"/>
            <a:ext cx="456456" cy="43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2971800" y="2841625"/>
            <a:ext cx="456456" cy="434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373492" y="247019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Input node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65188" y="41364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Output node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105150" y="5020073"/>
            <a:ext cx="361578" cy="3099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59858813">
            <a:hlinkClick r:id="" action="ppaction://media"/>
            <a:extLst>
              <a:ext uri="{FF2B5EF4-FFF2-40B4-BE49-F238E27FC236}">
                <a16:creationId xmlns:a16="http://schemas.microsoft.com/office/drawing/2014/main" id="{DB470646-3CD5-44B7-998F-2160C50438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02613" y="6121400"/>
            <a:ext cx="487362" cy="4873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937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4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96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1B4F815-7191-4179-A4DF-0455D71F90A8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333374"/>
            <a:ext cx="9144000" cy="6335985"/>
          </a:xfrm>
          <a:solidFill>
            <a:schemeClr val="bg1"/>
          </a:solidFill>
        </p:spPr>
        <p:txBody>
          <a:bodyPr/>
          <a:lstStyle/>
          <a:p>
            <a:pPr eaLnBrk="1" hangingPunct="1">
              <a:tabLst>
                <a:tab pos="3624263" algn="ctr"/>
                <a:tab pos="7527925" algn="r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output node</a:t>
            </a:r>
          </a:p>
          <a:p>
            <a:pPr algn="ctr" eaLnBrk="1" hangingPunct="1">
              <a:buFontTx/>
              <a:buNone/>
              <a:tabLst>
                <a:tab pos="3624263" algn="ctr"/>
                <a:tab pos="7527925" algn="r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y(n) = 2t(n) – 2t(n – 1) ….(1)	</a:t>
            </a:r>
          </a:p>
          <a:p>
            <a:pPr eaLnBrk="1" hangingPunct="1">
              <a:tabLst>
                <a:tab pos="3624263" algn="ctr"/>
                <a:tab pos="7527925" algn="r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input node</a:t>
            </a:r>
          </a:p>
          <a:p>
            <a:pPr eaLnBrk="1" hangingPunct="1">
              <a:buFontTx/>
              <a:buNone/>
              <a:tabLst>
                <a:tab pos="3624263" algn="ctr"/>
                <a:tab pos="7527925" algn="r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t(n) = x(n) – t(n – 1) …(2)</a:t>
            </a:r>
          </a:p>
          <a:p>
            <a:pPr eaLnBrk="1" hangingPunct="1">
              <a:tabLst>
                <a:tab pos="3624263" algn="ctr"/>
                <a:tab pos="7527925" algn="r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Taking z-transform of (1) , we have</a:t>
            </a:r>
          </a:p>
          <a:p>
            <a:pPr eaLnBrk="1" hangingPunct="1">
              <a:tabLst>
                <a:tab pos="3624263" algn="ctr"/>
                <a:tab pos="7527925" algn="r"/>
              </a:tabLst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  <a:tabLst>
                <a:tab pos="3624263" algn="ctr"/>
                <a:tab pos="7527925" algn="r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…(3)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 eaLnBrk="1" hangingPunct="1">
              <a:tabLst>
                <a:tab pos="3624263" algn="ctr"/>
                <a:tab pos="7527925" algn="r"/>
              </a:tabLst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tabLst>
                <a:tab pos="3624263" algn="ctr"/>
                <a:tab pos="7527925" algn="r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Taking z-transform of (2), we have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 eaLnBrk="1" hangingPunct="1">
              <a:tabLst>
                <a:tab pos="3624263" algn="ctr"/>
                <a:tab pos="7527925" algn="r"/>
              </a:tabLst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tabLst>
                <a:tab pos="3624263" algn="ctr"/>
                <a:tab pos="7527925" algn="r"/>
              </a:tabLst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  <a:tabLst>
                <a:tab pos="3624263" algn="ctr"/>
                <a:tab pos="7527925" algn="r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…(4)</a:t>
            </a:r>
          </a:p>
        </p:txBody>
      </p:sp>
      <p:graphicFrame>
        <p:nvGraphicFramePr>
          <p:cNvPr id="50180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29454"/>
              </p:ext>
            </p:extLst>
          </p:nvPr>
        </p:nvGraphicFramePr>
        <p:xfrm>
          <a:off x="1835696" y="2979536"/>
          <a:ext cx="30226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2" name="Equation" r:id="rId7" imgW="3022600" imgH="1473200" progId="Equation.3">
                  <p:embed/>
                </p:oleObj>
              </mc:Choice>
              <mc:Fallback>
                <p:oleObj name="Equation" r:id="rId7" imgW="3022600" imgH="1473200" progId="Equation.3">
                  <p:embed/>
                  <p:pic>
                    <p:nvPicPr>
                      <p:cNvPr id="5018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979536"/>
                        <a:ext cx="3022600" cy="1473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1029"/>
          <p:cNvGraphicFramePr>
            <a:graphicFrameLocks noChangeAspect="1"/>
          </p:cNvGraphicFramePr>
          <p:nvPr/>
        </p:nvGraphicFramePr>
        <p:xfrm>
          <a:off x="1907704" y="5157192"/>
          <a:ext cx="27051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Equation" r:id="rId9" imgW="2705100" imgH="1473200" progId="Equation.3">
                  <p:embed/>
                </p:oleObj>
              </mc:Choice>
              <mc:Fallback>
                <p:oleObj name="Equation" r:id="rId9" imgW="2705100" imgH="1473200" progId="Equation.3">
                  <p:embed/>
                  <p:pic>
                    <p:nvPicPr>
                      <p:cNvPr id="50181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5157192"/>
                        <a:ext cx="2705100" cy="1473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836">
            <a:hlinkClick r:id="" action="ppaction://media"/>
            <a:extLst>
              <a:ext uri="{FF2B5EF4-FFF2-40B4-BE49-F238E27FC236}">
                <a16:creationId xmlns:a16="http://schemas.microsoft.com/office/drawing/2014/main" id="{5B964FFA-DB8F-4327-B034-46C9DFB1D5D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37500" y="585628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9592" y="6599255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9686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EA32BD4-A6C6-4489-B236-AF4D92C60E9C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844824"/>
            <a:ext cx="8229600" cy="4525963"/>
          </a:xfrm>
        </p:spPr>
        <p:txBody>
          <a:bodyPr/>
          <a:lstStyle/>
          <a:p>
            <a:pPr eaLnBrk="1" hangingPunct="1">
              <a:tabLst>
                <a:tab pos="3624263" algn="ctr"/>
                <a:tab pos="7527925" algn="r"/>
              </a:tabLst>
            </a:pPr>
            <a:r>
              <a:rPr lang="en-GB" dirty="0"/>
              <a:t>Combining (3) and (4),</a:t>
            </a:r>
          </a:p>
          <a:p>
            <a:pPr eaLnBrk="1" hangingPunct="1">
              <a:tabLst>
                <a:tab pos="3624263" algn="ctr"/>
                <a:tab pos="7527925" algn="r"/>
              </a:tabLst>
            </a:pPr>
            <a:endParaRPr lang="en-GB" dirty="0"/>
          </a:p>
          <a:p>
            <a:pPr eaLnBrk="1" hangingPunct="1">
              <a:buFontTx/>
              <a:buNone/>
              <a:tabLst>
                <a:tab pos="3624263" algn="ctr"/>
                <a:tab pos="7527925" algn="r"/>
              </a:tabLst>
            </a:pPr>
            <a:r>
              <a:rPr lang="en-GB" dirty="0"/>
              <a:t>				</a:t>
            </a:r>
          </a:p>
          <a:p>
            <a:pPr eaLnBrk="1" hangingPunct="1">
              <a:buFontTx/>
              <a:buNone/>
              <a:tabLst>
                <a:tab pos="3624263" algn="ctr"/>
                <a:tab pos="7527925" algn="r"/>
              </a:tabLst>
            </a:pPr>
            <a:r>
              <a:rPr lang="en-GB" dirty="0"/>
              <a:t>		</a:t>
            </a:r>
          </a:p>
          <a:p>
            <a:pPr eaLnBrk="1" hangingPunct="1">
              <a:buFontTx/>
              <a:buNone/>
              <a:tabLst>
                <a:tab pos="3624263" algn="ctr"/>
                <a:tab pos="7527925" algn="r"/>
              </a:tabLst>
            </a:pPr>
            <a:endParaRPr lang="en-GB" dirty="0"/>
          </a:p>
          <a:p>
            <a:pPr eaLnBrk="1" hangingPunct="1">
              <a:tabLst>
                <a:tab pos="3624263" algn="ctr"/>
                <a:tab pos="7527925" algn="r"/>
              </a:tabLst>
            </a:pPr>
            <a:r>
              <a:rPr lang="en-GB" dirty="0"/>
              <a:t>Taking inverse z-transform,</a:t>
            </a:r>
          </a:p>
          <a:p>
            <a:pPr eaLnBrk="1" hangingPunct="1">
              <a:buFontTx/>
              <a:buNone/>
              <a:tabLst>
                <a:tab pos="3624263" algn="ctr"/>
                <a:tab pos="7527925" algn="r"/>
              </a:tabLst>
            </a:pPr>
            <a:r>
              <a:rPr lang="en-GB" dirty="0"/>
              <a:t>		y(n) = 2x(n) – 2x(n – 1) – y(n – 1)	</a:t>
            </a: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335624"/>
              </p:ext>
            </p:extLst>
          </p:nvPr>
        </p:nvGraphicFramePr>
        <p:xfrm>
          <a:off x="1259633" y="2638641"/>
          <a:ext cx="4968551" cy="222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name="Equation" r:id="rId7" imgW="4686300" imgH="2095500" progId="Equation.DSMT4">
                  <p:embed/>
                </p:oleObj>
              </mc:Choice>
              <mc:Fallback>
                <p:oleObj name="Equation" r:id="rId7" imgW="4686300" imgH="2095500" progId="Equation.DSMT4">
                  <p:embed/>
                  <p:pic>
                    <p:nvPicPr>
                      <p:cNvPr id="51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3" y="2638641"/>
                        <a:ext cx="4968551" cy="2221664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4:Simplification of difference equation</a:t>
            </a:r>
          </a:p>
        </p:txBody>
      </p:sp>
      <p:pic>
        <p:nvPicPr>
          <p:cNvPr id="2" name="59858848">
            <a:hlinkClick r:id="" action="ppaction://media"/>
            <a:extLst>
              <a:ext uri="{FF2B5EF4-FFF2-40B4-BE49-F238E27FC236}">
                <a16:creationId xmlns:a16="http://schemas.microsoft.com/office/drawing/2014/main" id="{A186729A-60F7-488E-8E40-761A9156856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16875" y="569753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2064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D0D433F-29A9-4A22-BD0B-E0B73BD2DB72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49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868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Combination of System Functions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6109" y="1118996"/>
            <a:ext cx="9144000" cy="5732462"/>
          </a:xfrm>
          <a:solidFill>
            <a:schemeClr val="bg1"/>
          </a:solidFill>
        </p:spPr>
        <p:txBody>
          <a:bodyPr/>
          <a:lstStyle/>
          <a:p>
            <a:pPr eaLnBrk="1" hangingPunct="1">
              <a:tabLst>
                <a:tab pos="2957513" algn="l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Cascaded systems: (a) Series System</a:t>
            </a:r>
          </a:p>
          <a:p>
            <a:pPr eaLnBrk="1" hangingPunct="1">
              <a:tabLst>
                <a:tab pos="2957513" algn="l"/>
              </a:tabLst>
            </a:pPr>
            <a:endParaRPr lang="en-GB" sz="2800" dirty="0">
              <a:solidFill>
                <a:srgbClr val="FFCC00"/>
              </a:solidFill>
              <a:cs typeface="Times New Roman" pitchFamily="18" charset="0"/>
            </a:endParaRPr>
          </a:p>
          <a:p>
            <a:pPr eaLnBrk="1" hangingPunct="1">
              <a:tabLst>
                <a:tab pos="2957513" algn="l"/>
              </a:tabLst>
            </a:pPr>
            <a:endParaRPr lang="en-GB" sz="2800" dirty="0">
              <a:solidFill>
                <a:srgbClr val="FFCC00"/>
              </a:solidFill>
              <a:cs typeface="Times New Roman" pitchFamily="18" charset="0"/>
            </a:endParaRPr>
          </a:p>
          <a:p>
            <a:pPr eaLnBrk="1" hangingPunct="1">
              <a:tabLst>
                <a:tab pos="2957513" algn="l"/>
              </a:tabLst>
            </a:pPr>
            <a:endParaRPr lang="en-GB" sz="2800" dirty="0">
              <a:solidFill>
                <a:srgbClr val="FF9933"/>
              </a:solidFill>
              <a:cs typeface="Times New Roman" pitchFamily="18" charset="0"/>
            </a:endParaRPr>
          </a:p>
          <a:p>
            <a:pPr eaLnBrk="1" hangingPunct="1">
              <a:tabLst>
                <a:tab pos="2957513" algn="l"/>
              </a:tabLst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(b) Parallel System</a:t>
            </a:r>
          </a:p>
          <a:p>
            <a:pPr eaLnBrk="1" hangingPunct="1">
              <a:buFontTx/>
              <a:buNone/>
              <a:tabLst>
                <a:tab pos="2957513" algn="l"/>
              </a:tabLst>
            </a:pPr>
            <a:endParaRPr lang="en-GB" sz="2800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52229" name="Rectangle 6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01733" name="Object 5"/>
          <p:cNvGraphicFramePr>
            <a:graphicFrameLocks noChangeAspect="1"/>
          </p:cNvGraphicFramePr>
          <p:nvPr/>
        </p:nvGraphicFramePr>
        <p:xfrm>
          <a:off x="755650" y="1628775"/>
          <a:ext cx="73437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8" name="Visio" r:id="rId7" imgW="6502603" imgH="754685" progId="Visio.Drawing.11">
                  <p:embed/>
                </p:oleObj>
              </mc:Choice>
              <mc:Fallback>
                <p:oleObj name="Visio" r:id="rId7" imgW="6502603" imgH="754685" progId="Visio.Drawing.11">
                  <p:embed/>
                  <p:pic>
                    <p:nvPicPr>
                      <p:cNvPr id="2017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628775"/>
                        <a:ext cx="7343775" cy="850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01735" name="Object 7"/>
          <p:cNvGraphicFramePr>
            <a:graphicFrameLocks noChangeAspect="1"/>
          </p:cNvGraphicFramePr>
          <p:nvPr/>
        </p:nvGraphicFramePr>
        <p:xfrm>
          <a:off x="611188" y="3644900"/>
          <a:ext cx="514350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9" name="Visio" r:id="rId9" imgW="5140757" imgH="2796235" progId="Visio.Drawing.11">
                  <p:embed/>
                </p:oleObj>
              </mc:Choice>
              <mc:Fallback>
                <p:oleObj name="Visio" r:id="rId9" imgW="5140757" imgH="2796235" progId="Visio.Drawing.11">
                  <p:embed/>
                  <p:pic>
                    <p:nvPicPr>
                      <p:cNvPr id="2017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644900"/>
                        <a:ext cx="5143500" cy="2800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3" name="Rectangle 10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01737" name="Object 9"/>
          <p:cNvGraphicFramePr>
            <a:graphicFrameLocks noChangeAspect="1"/>
          </p:cNvGraphicFramePr>
          <p:nvPr/>
        </p:nvGraphicFramePr>
        <p:xfrm>
          <a:off x="755650" y="2565400"/>
          <a:ext cx="4248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0" name="Equation" r:id="rId11" imgW="3492500" imgH="482600" progId="Equation.3">
                  <p:embed/>
                </p:oleObj>
              </mc:Choice>
              <mc:Fallback>
                <p:oleObj name="Equation" r:id="rId11" imgW="3492500" imgH="482600" progId="Equation.3">
                  <p:embed/>
                  <p:pic>
                    <p:nvPicPr>
                      <p:cNvPr id="2017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565400"/>
                        <a:ext cx="4248150" cy="590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5" name="Rectangle 12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017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667488"/>
              </p:ext>
            </p:extLst>
          </p:nvPr>
        </p:nvGraphicFramePr>
        <p:xfrm>
          <a:off x="4859338" y="5333649"/>
          <a:ext cx="4284662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1" name="Equation" r:id="rId13" imgW="3937000" imgH="520700" progId="Equation.3">
                  <p:embed/>
                </p:oleObj>
              </mc:Choice>
              <mc:Fallback>
                <p:oleObj name="Equation" r:id="rId13" imgW="3937000" imgH="520700" progId="Equation.3">
                  <p:embed/>
                  <p:pic>
                    <p:nvPicPr>
                      <p:cNvPr id="2017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333649"/>
                        <a:ext cx="4284662" cy="569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7" name="Rectangle 1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0174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919005"/>
              </p:ext>
            </p:extLst>
          </p:nvPr>
        </p:nvGraphicFramePr>
        <p:xfrm>
          <a:off x="4853229" y="5925343"/>
          <a:ext cx="428466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2" name="Equation" r:id="rId15" imgW="3784600" imgH="482600" progId="Equation.3">
                  <p:embed/>
                </p:oleObj>
              </mc:Choice>
              <mc:Fallback>
                <p:oleObj name="Equation" r:id="rId15" imgW="3784600" imgH="482600" progId="Equation.3">
                  <p:embed/>
                  <p:pic>
                    <p:nvPicPr>
                      <p:cNvPr id="20174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229" y="5925343"/>
                        <a:ext cx="4284662" cy="550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856">
            <a:hlinkClick r:id="" action="ppaction://media"/>
            <a:extLst>
              <a:ext uri="{FF2B5EF4-FFF2-40B4-BE49-F238E27FC236}">
                <a16:creationId xmlns:a16="http://schemas.microsoft.com/office/drawing/2014/main" id="{8121F4D0-CF07-44D3-ABCF-144483AF04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950200" y="21113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6109" y="6573837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547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0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04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22D7FE0-7EA7-4B3A-A19F-753ED799AC77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16632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Computing z-transform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4095" y="1583322"/>
            <a:ext cx="8435975" cy="4525963"/>
          </a:xfrm>
        </p:spPr>
        <p:txBody>
          <a:bodyPr/>
          <a:lstStyle/>
          <a:p>
            <a:pPr marL="577850" indent="-577850" eaLnBrk="1" hangingPunct="1"/>
            <a:r>
              <a:rPr lang="en-GB" sz="2800" dirty="0"/>
              <a:t>z-transform of a finite sequence.  </a:t>
            </a:r>
          </a:p>
          <a:p>
            <a:pPr marL="577850" indent="-577850" eaLnBrk="1" hangingPunct="1">
              <a:buFontTx/>
              <a:buNone/>
            </a:pPr>
            <a:r>
              <a:rPr lang="en-GB" sz="2800" dirty="0"/>
              <a:t>	Example:</a:t>
            </a:r>
          </a:p>
          <a:p>
            <a:pPr marL="577850" indent="-577850" eaLnBrk="1" hangingPunct="1">
              <a:buFontTx/>
              <a:buNone/>
            </a:pPr>
            <a:r>
              <a:rPr lang="en-GB" sz="2800" dirty="0"/>
              <a:t>	Calculate z transform of x(n) = </a:t>
            </a:r>
            <a:r>
              <a:rPr lang="en-GB" sz="2800" dirty="0">
                <a:sym typeface="Symbol" pitchFamily="18" charset="2"/>
              </a:rPr>
              <a:t>{1,-3,4,2}</a:t>
            </a:r>
          </a:p>
          <a:p>
            <a:pPr marL="577850" indent="-577850" eaLnBrk="1" hangingPunct="1">
              <a:buFontTx/>
              <a:buNone/>
            </a:pPr>
            <a:r>
              <a:rPr lang="en-GB" sz="2800" dirty="0">
                <a:sym typeface="Symbol" pitchFamily="18" charset="2"/>
              </a:rPr>
              <a:t>	</a:t>
            </a:r>
            <a:endParaRPr lang="en-GB" sz="2800" dirty="0"/>
          </a:p>
        </p:txBody>
      </p:sp>
      <p:graphicFrame>
        <p:nvGraphicFramePr>
          <p:cNvPr id="6149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323850" y="3429000"/>
          <a:ext cx="849630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7" imgW="3759200" imgH="927100" progId="Equation.3">
                  <p:embed/>
                </p:oleObj>
              </mc:Choice>
              <mc:Fallback>
                <p:oleObj name="Equation" r:id="rId7" imgW="3759200" imgH="927100" progId="Equation.3">
                  <p:embed/>
                  <p:pic>
                    <p:nvPicPr>
                      <p:cNvPr id="614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429000"/>
                        <a:ext cx="8496300" cy="20955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4" name="Line 8"/>
          <p:cNvSpPr>
            <a:spLocks noChangeShapeType="1"/>
          </p:cNvSpPr>
          <p:nvPr/>
        </p:nvSpPr>
        <p:spPr bwMode="auto">
          <a:xfrm flipH="1">
            <a:off x="6597168" y="3172569"/>
            <a:ext cx="135072" cy="1347470"/>
          </a:xfrm>
          <a:prstGeom prst="line">
            <a:avLst/>
          </a:prstGeom>
          <a:noFill/>
          <a:ln w="28575">
            <a:solidFill>
              <a:srgbClr val="99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42346" name="Freeform 10"/>
          <p:cNvSpPr>
            <a:spLocks/>
          </p:cNvSpPr>
          <p:nvPr/>
        </p:nvSpPr>
        <p:spPr bwMode="auto">
          <a:xfrm>
            <a:off x="3563939" y="3088432"/>
            <a:ext cx="2160190" cy="1348631"/>
          </a:xfrm>
          <a:custGeom>
            <a:avLst/>
            <a:gdLst>
              <a:gd name="T0" fmla="*/ 2147483647 w 1678"/>
              <a:gd name="T1" fmla="*/ 0 h 862"/>
              <a:gd name="T2" fmla="*/ 2147483647 w 1678"/>
              <a:gd name="T3" fmla="*/ 2147483647 h 862"/>
              <a:gd name="T4" fmla="*/ 0 w 1678"/>
              <a:gd name="T5" fmla="*/ 2147483647 h 86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78" h="862">
                <a:moveTo>
                  <a:pt x="1678" y="0"/>
                </a:moveTo>
                <a:cubicBezTo>
                  <a:pt x="1296" y="19"/>
                  <a:pt x="915" y="38"/>
                  <a:pt x="635" y="182"/>
                </a:cubicBezTo>
                <a:cubicBezTo>
                  <a:pt x="355" y="326"/>
                  <a:pt x="177" y="594"/>
                  <a:pt x="0" y="862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42347" name="Freeform 11"/>
          <p:cNvSpPr>
            <a:spLocks/>
          </p:cNvSpPr>
          <p:nvPr/>
        </p:nvSpPr>
        <p:spPr bwMode="auto">
          <a:xfrm>
            <a:off x="4427539" y="3088432"/>
            <a:ext cx="1656630" cy="1420068"/>
          </a:xfrm>
          <a:custGeom>
            <a:avLst/>
            <a:gdLst>
              <a:gd name="T0" fmla="*/ 2147483647 w 1361"/>
              <a:gd name="T1" fmla="*/ 2147483647 h 967"/>
              <a:gd name="T2" fmla="*/ 2147483647 w 1361"/>
              <a:gd name="T3" fmla="*/ 2147483647 h 967"/>
              <a:gd name="T4" fmla="*/ 0 w 1361"/>
              <a:gd name="T5" fmla="*/ 2147483647 h 96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1" h="967">
                <a:moveTo>
                  <a:pt x="1361" y="60"/>
                </a:moveTo>
                <a:cubicBezTo>
                  <a:pt x="1338" y="30"/>
                  <a:pt x="1316" y="0"/>
                  <a:pt x="1089" y="151"/>
                </a:cubicBezTo>
                <a:cubicBezTo>
                  <a:pt x="862" y="302"/>
                  <a:pt x="431" y="634"/>
                  <a:pt x="0" y="967"/>
                </a:cubicBezTo>
              </a:path>
            </a:pathLst>
          </a:custGeom>
          <a:noFill/>
          <a:ln w="28575" cmpd="sng">
            <a:solidFill>
              <a:srgbClr val="66FF33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42348" name="Freeform 12"/>
          <p:cNvSpPr>
            <a:spLocks/>
          </p:cNvSpPr>
          <p:nvPr/>
        </p:nvSpPr>
        <p:spPr bwMode="auto">
          <a:xfrm>
            <a:off x="5580064" y="3088432"/>
            <a:ext cx="863922" cy="1420068"/>
          </a:xfrm>
          <a:custGeom>
            <a:avLst/>
            <a:gdLst>
              <a:gd name="T0" fmla="*/ 2147483647 w 862"/>
              <a:gd name="T1" fmla="*/ 2147483647 h 1012"/>
              <a:gd name="T2" fmla="*/ 2147483647 w 862"/>
              <a:gd name="T3" fmla="*/ 2147483647 h 1012"/>
              <a:gd name="T4" fmla="*/ 0 w 862"/>
              <a:gd name="T5" fmla="*/ 2147483647 h 10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62" h="1012">
                <a:moveTo>
                  <a:pt x="817" y="105"/>
                </a:moveTo>
                <a:cubicBezTo>
                  <a:pt x="839" y="52"/>
                  <a:pt x="862" y="0"/>
                  <a:pt x="726" y="151"/>
                </a:cubicBezTo>
                <a:cubicBezTo>
                  <a:pt x="590" y="302"/>
                  <a:pt x="295" y="657"/>
                  <a:pt x="0" y="1012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pic>
        <p:nvPicPr>
          <p:cNvPr id="2" name="59858482">
            <a:hlinkClick r:id="" action="ppaction://media"/>
            <a:extLst>
              <a:ext uri="{FF2B5EF4-FFF2-40B4-BE49-F238E27FC236}">
                <a16:creationId xmlns:a16="http://schemas.microsoft.com/office/drawing/2014/main" id="{AF949B69-8298-4495-8C92-9E664B17F6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55000" y="606901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3509" y="164268"/>
            <a:ext cx="1420491" cy="29065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411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4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2344" grpId="0" animBg="1"/>
      <p:bldP spid="142346" grpId="0" animBg="1"/>
      <p:bldP spid="142347" grpId="0" animBg="1"/>
      <p:bldP spid="14234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 of cascading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23848" cy="5141168"/>
          </a:xfrm>
        </p:spPr>
        <p:txBody>
          <a:bodyPr/>
          <a:lstStyle/>
          <a:p>
            <a:r>
              <a:rPr lang="en-SG" dirty="0"/>
              <a:t>Given two systems, H1(z) = 1 + z</a:t>
            </a:r>
            <a:r>
              <a:rPr lang="en-SG" baseline="30000" dirty="0"/>
              <a:t>-1   </a:t>
            </a:r>
          </a:p>
          <a:p>
            <a:pPr marL="0" indent="0">
              <a:buNone/>
            </a:pPr>
            <a:r>
              <a:rPr lang="en-SG" baseline="30000" dirty="0"/>
              <a:t>                                     </a:t>
            </a:r>
            <a:r>
              <a:rPr lang="en-SG" dirty="0"/>
              <a:t>and H2(z) = 1 +2 z</a:t>
            </a:r>
            <a:r>
              <a:rPr lang="en-SG" baseline="30000" dirty="0"/>
              <a:t>-1 </a:t>
            </a:r>
            <a:endParaRPr lang="en-SG" dirty="0"/>
          </a:p>
          <a:p>
            <a:pPr marL="0" indent="0">
              <a:buNone/>
            </a:pPr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series and parallel system functions     for the two systems.</a:t>
            </a:r>
          </a:p>
          <a:p>
            <a:pPr marL="0" indent="0">
              <a:buNone/>
            </a:pPr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Series: Hs(z) =H1(z) x H2(z) = (1+</a:t>
            </a:r>
            <a:r>
              <a:rPr lang="en-SG" sz="3200" dirty="0"/>
              <a:t> z</a:t>
            </a:r>
            <a:r>
              <a:rPr lang="en-SG" sz="3200" baseline="30000" dirty="0"/>
              <a:t>-1</a:t>
            </a:r>
            <a:r>
              <a:rPr lang="en-SG" sz="3200" dirty="0"/>
              <a:t>)(</a:t>
            </a:r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</a:t>
            </a:r>
            <a:r>
              <a:rPr lang="en-SG" sz="3200" dirty="0"/>
              <a:t> 2z</a:t>
            </a:r>
            <a:r>
              <a:rPr lang="en-SG" sz="3200" baseline="30000" dirty="0"/>
              <a:t>-1</a:t>
            </a:r>
            <a:r>
              <a:rPr lang="en-SG" sz="3200" dirty="0"/>
              <a:t>)</a:t>
            </a:r>
          </a:p>
          <a:p>
            <a:pPr marL="0" indent="0">
              <a:buNone/>
            </a:pPr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= 1 +3</a:t>
            </a:r>
            <a:r>
              <a:rPr lang="en-SG" sz="3200" dirty="0"/>
              <a:t>z</a:t>
            </a:r>
            <a:r>
              <a:rPr lang="en-SG" sz="3200" baseline="30000" dirty="0"/>
              <a:t>-1</a:t>
            </a:r>
            <a:r>
              <a:rPr lang="en-SG" sz="3200" dirty="0"/>
              <a:t>+2z</a:t>
            </a:r>
            <a:r>
              <a:rPr lang="en-SG" sz="3200" baseline="30000" dirty="0"/>
              <a:t>-1</a:t>
            </a:r>
            <a:endParaRPr lang="en-S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Parallel: </a:t>
            </a:r>
            <a:r>
              <a:rPr lang="en-SG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Hp</a:t>
            </a:r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(z)= H1(z) + H2(z)= 1+</a:t>
            </a:r>
            <a:r>
              <a:rPr lang="en-SG" sz="3200" dirty="0"/>
              <a:t> z</a:t>
            </a:r>
            <a:r>
              <a:rPr lang="en-SG" sz="3200" baseline="30000" dirty="0"/>
              <a:t>-1</a:t>
            </a:r>
            <a:r>
              <a:rPr lang="en-SG" sz="3200" dirty="0"/>
              <a:t>+</a:t>
            </a:r>
            <a:r>
              <a:rPr lang="en-SG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</a:t>
            </a:r>
            <a:r>
              <a:rPr lang="en-SG" sz="3200" dirty="0"/>
              <a:t> 2z</a:t>
            </a:r>
            <a:r>
              <a:rPr lang="en-SG" sz="3200" baseline="30000" dirty="0"/>
              <a:t>-1</a:t>
            </a:r>
          </a:p>
          <a:p>
            <a:pPr marL="0" indent="0">
              <a:buNone/>
            </a:pPr>
            <a:r>
              <a:rPr lang="en-SG" sz="3200" baseline="30000" dirty="0"/>
              <a:t>                             </a:t>
            </a:r>
            <a:r>
              <a:rPr lang="en-SG" sz="3200" dirty="0"/>
              <a:t>  = 2+ 3z</a:t>
            </a:r>
            <a:r>
              <a:rPr lang="en-SG" sz="3200" baseline="30000" dirty="0"/>
              <a:t>-1</a:t>
            </a:r>
            <a:endParaRPr lang="en-SG" sz="3200" dirty="0"/>
          </a:p>
          <a:p>
            <a:pPr marL="0" indent="0">
              <a:buNone/>
            </a:pPr>
            <a:endParaRPr lang="en-S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2D4B2A3B-C1C7-4277-B32F-D4AFC77DCD33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  <p:pic>
        <p:nvPicPr>
          <p:cNvPr id="5" name="59858861">
            <a:hlinkClick r:id="" action="ppaction://media"/>
            <a:extLst>
              <a:ext uri="{FF2B5EF4-FFF2-40B4-BE49-F238E27FC236}">
                <a16:creationId xmlns:a16="http://schemas.microsoft.com/office/drawing/2014/main" id="{3BC5129E-F2FA-4157-9437-2C2E3C6F53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10513" y="6096000"/>
            <a:ext cx="487362" cy="48736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6814" y="6400800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70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E2190F7-B525-45D6-8F38-8C9159C94D9A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65149"/>
            <a:ext cx="9144000" cy="622301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sz="3600" dirty="0"/>
              <a:t>Example 5: Cascaded systems</a:t>
            </a:r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0890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dirty="0"/>
              <a:t>Find the overall system function of the following digital network.</a:t>
            </a:r>
          </a:p>
        </p:txBody>
      </p:sp>
      <p:sp>
        <p:nvSpPr>
          <p:cNvPr id="53253" name="Rectangle 4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53254" name="Object 44"/>
          <p:cNvGraphicFramePr>
            <a:graphicFrameLocks noChangeAspect="1"/>
          </p:cNvGraphicFramePr>
          <p:nvPr/>
        </p:nvGraphicFramePr>
        <p:xfrm>
          <a:off x="395288" y="2924175"/>
          <a:ext cx="7991475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Visio" r:id="rId7" imgW="9186977" imgH="2631338" progId="Visio.Drawing.11">
                  <p:embed/>
                </p:oleObj>
              </mc:Choice>
              <mc:Fallback>
                <p:oleObj name="Visio" r:id="rId7" imgW="9186977" imgH="2631338" progId="Visio.Drawing.11">
                  <p:embed/>
                  <p:pic>
                    <p:nvPicPr>
                      <p:cNvPr id="53254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924175"/>
                        <a:ext cx="7991475" cy="22891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867">
            <a:hlinkClick r:id="" action="ppaction://media"/>
            <a:extLst>
              <a:ext uri="{FF2B5EF4-FFF2-40B4-BE49-F238E27FC236}">
                <a16:creationId xmlns:a16="http://schemas.microsoft.com/office/drawing/2014/main" id="{1F616858-A47F-4E47-B9A4-C80496AD43B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62925" y="6042025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5314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1E377D6-B504-4587-B8ED-36865E36C354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52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476250"/>
            <a:ext cx="9144000" cy="2592388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2800" dirty="0">
                <a:solidFill>
                  <a:srgbClr val="FFC000"/>
                </a:solidFill>
              </a:rPr>
              <a:t>Solution:</a:t>
            </a:r>
          </a:p>
        </p:txBody>
      </p:sp>
      <p:graphicFrame>
        <p:nvGraphicFramePr>
          <p:cNvPr id="5427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059113" y="836613"/>
          <a:ext cx="5838825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" name="Visio" r:id="rId7" imgW="9186977" imgH="2631338" progId="Visio.Drawing.11">
                  <p:embed/>
                </p:oleObj>
              </mc:Choice>
              <mc:Fallback>
                <p:oleObj name="Visio" r:id="rId7" imgW="9186977" imgH="2631338" progId="Visio.Drawing.11">
                  <p:embed/>
                  <p:pic>
                    <p:nvPicPr>
                      <p:cNvPr id="542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836613"/>
                        <a:ext cx="5838825" cy="16732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03783" name="Object 7"/>
          <p:cNvGraphicFramePr>
            <a:graphicFrameLocks noChangeAspect="1"/>
          </p:cNvGraphicFramePr>
          <p:nvPr/>
        </p:nvGraphicFramePr>
        <p:xfrm>
          <a:off x="395288" y="3213100"/>
          <a:ext cx="30241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5" name="Equation" r:id="rId9" imgW="1879600" imgH="228600" progId="Equation.3">
                  <p:embed/>
                </p:oleObj>
              </mc:Choice>
              <mc:Fallback>
                <p:oleObj name="Equation" r:id="rId9" imgW="1879600" imgH="228600" progId="Equation.3">
                  <p:embed/>
                  <p:pic>
                    <p:nvPicPr>
                      <p:cNvPr id="2037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213100"/>
                        <a:ext cx="3024187" cy="368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Rectangle 1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03785" name="Object 9"/>
          <p:cNvGraphicFramePr>
            <a:graphicFrameLocks noChangeAspect="1"/>
          </p:cNvGraphicFramePr>
          <p:nvPr/>
        </p:nvGraphicFramePr>
        <p:xfrm>
          <a:off x="4932363" y="3284538"/>
          <a:ext cx="29527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6" name="Equation" r:id="rId11" imgW="1803400" imgH="228600" progId="Equation.3">
                  <p:embed/>
                </p:oleObj>
              </mc:Choice>
              <mc:Fallback>
                <p:oleObj name="Equation" r:id="rId11" imgW="1803400" imgH="228600" progId="Equation.3">
                  <p:embed/>
                  <p:pic>
                    <p:nvPicPr>
                      <p:cNvPr id="20378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284538"/>
                        <a:ext cx="2952750" cy="374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7" name="Oval 11"/>
          <p:cNvSpPr>
            <a:spLocks noChangeArrowheads="1"/>
          </p:cNvSpPr>
          <p:nvPr/>
        </p:nvSpPr>
        <p:spPr bwMode="auto">
          <a:xfrm>
            <a:off x="3203575" y="476250"/>
            <a:ext cx="2951163" cy="25923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baseline="0"/>
          </a:p>
        </p:txBody>
      </p:sp>
      <p:sp>
        <p:nvSpPr>
          <p:cNvPr id="203788" name="Line 12"/>
          <p:cNvSpPr>
            <a:spLocks noChangeShapeType="1"/>
          </p:cNvSpPr>
          <p:nvPr/>
        </p:nvSpPr>
        <p:spPr bwMode="auto">
          <a:xfrm flipH="1">
            <a:off x="2268538" y="2565400"/>
            <a:ext cx="1295400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203789" name="Oval 13"/>
          <p:cNvSpPr>
            <a:spLocks noChangeArrowheads="1"/>
          </p:cNvSpPr>
          <p:nvPr/>
        </p:nvSpPr>
        <p:spPr bwMode="auto">
          <a:xfrm>
            <a:off x="5940425" y="404813"/>
            <a:ext cx="2951163" cy="2592387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203790" name="Line 14"/>
          <p:cNvSpPr>
            <a:spLocks noChangeShapeType="1"/>
          </p:cNvSpPr>
          <p:nvPr/>
        </p:nvSpPr>
        <p:spPr bwMode="auto">
          <a:xfrm>
            <a:off x="6372225" y="2636838"/>
            <a:ext cx="144463" cy="57626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aphicFrame>
        <p:nvGraphicFramePr>
          <p:cNvPr id="203792" name="Object 16"/>
          <p:cNvGraphicFramePr>
            <a:graphicFrameLocks noChangeAspect="1"/>
          </p:cNvGraphicFramePr>
          <p:nvPr/>
        </p:nvGraphicFramePr>
        <p:xfrm>
          <a:off x="395288" y="3933825"/>
          <a:ext cx="2916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7" name="Equation" r:id="rId13" imgW="1981200" imgH="241300" progId="Equation.3">
                  <p:embed/>
                </p:oleObj>
              </mc:Choice>
              <mc:Fallback>
                <p:oleObj name="Equation" r:id="rId13" imgW="1981200" imgH="241300" progId="Equation.3">
                  <p:embed/>
                  <p:pic>
                    <p:nvPicPr>
                      <p:cNvPr id="20379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933825"/>
                        <a:ext cx="2916237" cy="350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1" name="Object 15"/>
          <p:cNvGraphicFramePr>
            <a:graphicFrameLocks noChangeAspect="1"/>
          </p:cNvGraphicFramePr>
          <p:nvPr/>
        </p:nvGraphicFramePr>
        <p:xfrm>
          <a:off x="395288" y="4365625"/>
          <a:ext cx="25209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8" name="Equation" r:id="rId15" imgW="1879600" imgH="508000" progId="Equation.3">
                  <p:embed/>
                </p:oleObj>
              </mc:Choice>
              <mc:Fallback>
                <p:oleObj name="Equation" r:id="rId15" imgW="1879600" imgH="508000" progId="Equation.3">
                  <p:embed/>
                  <p:pic>
                    <p:nvPicPr>
                      <p:cNvPr id="2037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365625"/>
                        <a:ext cx="2520950" cy="6778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7" name="Rectangle 17"/>
          <p:cNvSpPr>
            <a:spLocks noChangeArrowheads="1"/>
          </p:cNvSpPr>
          <p:nvPr/>
        </p:nvSpPr>
        <p:spPr bwMode="auto">
          <a:xfrm>
            <a:off x="250825" y="4292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54288" name="Rectangle 18"/>
          <p:cNvSpPr>
            <a:spLocks noChangeArrowheads="1"/>
          </p:cNvSpPr>
          <p:nvPr/>
        </p:nvSpPr>
        <p:spPr bwMode="auto">
          <a:xfrm>
            <a:off x="0" y="3143250"/>
            <a:ext cx="673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en-GB" sz="1400" baseline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  <a:endParaRPr lang="en-GB" baseline="0">
              <a:latin typeface="Times New Roman" pitchFamily="18" charset="0"/>
            </a:endParaRPr>
          </a:p>
        </p:txBody>
      </p:sp>
      <p:graphicFrame>
        <p:nvGraphicFramePr>
          <p:cNvPr id="203796" name="Object 20"/>
          <p:cNvGraphicFramePr>
            <a:graphicFrameLocks noChangeAspect="1"/>
          </p:cNvGraphicFramePr>
          <p:nvPr/>
        </p:nvGraphicFramePr>
        <p:xfrm>
          <a:off x="4932363" y="3933825"/>
          <a:ext cx="29527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9" name="Equation" r:id="rId17" imgW="1853396" imgH="266584" progId="Equation.3">
                  <p:embed/>
                </p:oleObj>
              </mc:Choice>
              <mc:Fallback>
                <p:oleObj name="Equation" r:id="rId17" imgW="1853396" imgH="266584" progId="Equation.3">
                  <p:embed/>
                  <p:pic>
                    <p:nvPicPr>
                      <p:cNvPr id="20379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933825"/>
                        <a:ext cx="2952750" cy="4238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5" name="Object 19"/>
          <p:cNvGraphicFramePr>
            <a:graphicFrameLocks noChangeAspect="1"/>
          </p:cNvGraphicFramePr>
          <p:nvPr/>
        </p:nvGraphicFramePr>
        <p:xfrm>
          <a:off x="4932363" y="4437063"/>
          <a:ext cx="29527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0" name="Equation" r:id="rId19" imgW="1739900" imgH="508000" progId="Equation.3">
                  <p:embed/>
                </p:oleObj>
              </mc:Choice>
              <mc:Fallback>
                <p:oleObj name="Equation" r:id="rId19" imgW="1739900" imgH="508000" progId="Equation.3">
                  <p:embed/>
                  <p:pic>
                    <p:nvPicPr>
                      <p:cNvPr id="20379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437063"/>
                        <a:ext cx="2952750" cy="854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1" name="Rectangle 22"/>
          <p:cNvSpPr>
            <a:spLocks noChangeArrowheads="1"/>
          </p:cNvSpPr>
          <p:nvPr/>
        </p:nvSpPr>
        <p:spPr bwMode="auto">
          <a:xfrm>
            <a:off x="0" y="3157538"/>
            <a:ext cx="628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en-GB" sz="1400" baseline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endParaRPr lang="en-GB" baseline="0">
              <a:latin typeface="Times New Roman" pitchFamily="18" charset="0"/>
            </a:endParaRPr>
          </a:p>
        </p:txBody>
      </p:sp>
      <p:grpSp>
        <p:nvGrpSpPr>
          <p:cNvPr id="203808" name="Group 32"/>
          <p:cNvGrpSpPr>
            <a:grpSpLocks/>
          </p:cNvGrpSpPr>
          <p:nvPr/>
        </p:nvGrpSpPr>
        <p:grpSpPr bwMode="auto">
          <a:xfrm>
            <a:off x="755650" y="5516563"/>
            <a:ext cx="5040313" cy="746125"/>
            <a:chOff x="521" y="3566"/>
            <a:chExt cx="3175" cy="470"/>
          </a:xfrm>
        </p:grpSpPr>
        <p:sp>
          <p:nvSpPr>
            <p:cNvPr id="54295" name="Line 23"/>
            <p:cNvSpPr>
              <a:spLocks noChangeShapeType="1"/>
            </p:cNvSpPr>
            <p:nvPr/>
          </p:nvSpPr>
          <p:spPr bwMode="auto">
            <a:xfrm>
              <a:off x="657" y="3884"/>
              <a:ext cx="499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54296" name="Text Box 24"/>
            <p:cNvSpPr txBox="1">
              <a:spLocks noChangeArrowheads="1"/>
            </p:cNvSpPr>
            <p:nvPr/>
          </p:nvSpPr>
          <p:spPr bwMode="auto">
            <a:xfrm>
              <a:off x="1111" y="3748"/>
              <a:ext cx="726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i="1" baseline="0"/>
                <a:t>H</a:t>
              </a:r>
              <a:r>
                <a:rPr lang="en-GB" sz="1400" i="1" baseline="0"/>
                <a:t>1</a:t>
              </a:r>
              <a:r>
                <a:rPr lang="en-GB" i="1" baseline="0"/>
                <a:t>(z)</a:t>
              </a:r>
            </a:p>
          </p:txBody>
        </p:sp>
        <p:sp>
          <p:nvSpPr>
            <p:cNvPr id="54297" name="Line 25"/>
            <p:cNvSpPr>
              <a:spLocks noChangeShapeType="1"/>
            </p:cNvSpPr>
            <p:nvPr/>
          </p:nvSpPr>
          <p:spPr bwMode="auto">
            <a:xfrm>
              <a:off x="1837" y="3884"/>
              <a:ext cx="499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54298" name="Text Box 26"/>
            <p:cNvSpPr txBox="1">
              <a:spLocks noChangeArrowheads="1"/>
            </p:cNvSpPr>
            <p:nvPr/>
          </p:nvSpPr>
          <p:spPr bwMode="auto">
            <a:xfrm>
              <a:off x="2336" y="3748"/>
              <a:ext cx="726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i="1" baseline="0"/>
                <a:t>H</a:t>
              </a:r>
              <a:r>
                <a:rPr lang="en-GB" sz="1400" i="1" baseline="0"/>
                <a:t>2</a:t>
              </a:r>
              <a:r>
                <a:rPr lang="en-GB" i="1" baseline="0"/>
                <a:t>(z)</a:t>
              </a:r>
            </a:p>
          </p:txBody>
        </p:sp>
        <p:sp>
          <p:nvSpPr>
            <p:cNvPr id="54299" name="Line 27"/>
            <p:cNvSpPr>
              <a:spLocks noChangeShapeType="1"/>
            </p:cNvSpPr>
            <p:nvPr/>
          </p:nvSpPr>
          <p:spPr bwMode="auto">
            <a:xfrm>
              <a:off x="3061" y="3884"/>
              <a:ext cx="499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54300" name="Text Box 28"/>
            <p:cNvSpPr txBox="1">
              <a:spLocks noChangeArrowheads="1"/>
            </p:cNvSpPr>
            <p:nvPr/>
          </p:nvSpPr>
          <p:spPr bwMode="auto">
            <a:xfrm>
              <a:off x="521" y="3566"/>
              <a:ext cx="5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i="1" baseline="0">
                  <a:solidFill>
                    <a:srgbClr val="FFCC00"/>
                  </a:solidFill>
                </a:rPr>
                <a:t>X(z)</a:t>
              </a:r>
            </a:p>
          </p:txBody>
        </p:sp>
        <p:sp>
          <p:nvSpPr>
            <p:cNvPr id="54301" name="Text Box 29"/>
            <p:cNvSpPr txBox="1">
              <a:spLocks noChangeArrowheads="1"/>
            </p:cNvSpPr>
            <p:nvPr/>
          </p:nvSpPr>
          <p:spPr bwMode="auto">
            <a:xfrm>
              <a:off x="3107" y="3566"/>
              <a:ext cx="5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i="1" baseline="0">
                  <a:solidFill>
                    <a:srgbClr val="FFCC00"/>
                  </a:solidFill>
                </a:rPr>
                <a:t>Y(z)</a:t>
              </a:r>
            </a:p>
          </p:txBody>
        </p:sp>
      </p:grpSp>
      <p:sp>
        <p:nvSpPr>
          <p:cNvPr id="5429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0380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057213"/>
              </p:ext>
            </p:extLst>
          </p:nvPr>
        </p:nvGraphicFramePr>
        <p:xfrm>
          <a:off x="269875" y="5529263"/>
          <a:ext cx="8456613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1" name="Equation" r:id="rId21" imgW="3848040" imgH="495000" progId="Equation.DSMT4">
                  <p:embed/>
                </p:oleObj>
              </mc:Choice>
              <mc:Fallback>
                <p:oleObj name="Equation" r:id="rId21" imgW="3848040" imgH="495000" progId="Equation.DSMT4">
                  <p:embed/>
                  <p:pic>
                    <p:nvPicPr>
                      <p:cNvPr id="20380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" y="5529263"/>
                        <a:ext cx="8456613" cy="108426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873">
            <a:hlinkClick r:id="" action="ppaction://media"/>
            <a:extLst>
              <a:ext uri="{FF2B5EF4-FFF2-40B4-BE49-F238E27FC236}">
                <a16:creationId xmlns:a16="http://schemas.microsoft.com/office/drawing/2014/main" id="{7006193D-D2C7-42AF-BF6A-8919ACC640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622611" y="6323151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2918" y="6572250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80489" y="103669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9666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0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3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3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3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30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3787" grpId="0" animBg="1"/>
      <p:bldP spid="203788" grpId="0" animBg="1"/>
      <p:bldP spid="203789" grpId="0" animBg="1"/>
      <p:bldP spid="20379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0E13F62-B5FA-41B1-8EF9-F6830312BF69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What is frequency response?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59738" cy="2708275"/>
          </a:xfrm>
        </p:spPr>
        <p:txBody>
          <a:bodyPr/>
          <a:lstStyle/>
          <a:p>
            <a:pPr eaLnBrk="1" hangingPunct="1"/>
            <a:endParaRPr lang="en-GB" sz="2800" dirty="0">
              <a:solidFill>
                <a:srgbClr val="24486C"/>
              </a:solidFill>
            </a:endParaRPr>
          </a:p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When a pure sinusoid of frequency, f</a:t>
            </a:r>
            <a:r>
              <a:rPr lang="en-GB" sz="2800" baseline="-25000" dirty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, is applied to a LTI system, its output will also be a sinusoid at the same frequency.</a:t>
            </a:r>
          </a:p>
          <a:p>
            <a:pPr eaLnBrk="1" hangingPunct="1"/>
            <a:endParaRPr lang="en-GB" sz="2800" dirty="0">
              <a:solidFill>
                <a:srgbClr val="FF9900"/>
              </a:solidFill>
            </a:endParaRPr>
          </a:p>
        </p:txBody>
      </p:sp>
      <p:graphicFrame>
        <p:nvGraphicFramePr>
          <p:cNvPr id="55301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0" y="4005263"/>
          <a:ext cx="9144000" cy="216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Visio" r:id="rId7" imgW="7393838" imgH="1748333" progId="Visio.Drawing.11">
                  <p:embed/>
                </p:oleObj>
              </mc:Choice>
              <mc:Fallback>
                <p:oleObj name="Visio" r:id="rId7" imgW="7393838" imgH="1748333" progId="Visio.Drawing.11">
                  <p:embed/>
                  <p:pic>
                    <p:nvPicPr>
                      <p:cNvPr id="5530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05263"/>
                        <a:ext cx="9144000" cy="21605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883">
            <a:hlinkClick r:id="" action="ppaction://media"/>
            <a:extLst>
              <a:ext uri="{FF2B5EF4-FFF2-40B4-BE49-F238E27FC236}">
                <a16:creationId xmlns:a16="http://schemas.microsoft.com/office/drawing/2014/main" id="{84A21D93-EDC4-4718-B02B-3B9F065C4B8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15313" y="61483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336" y="53109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38763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10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1331913" y="549382"/>
            <a:ext cx="9144000" cy="363537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1600" dirty="0">
                <a:solidFill>
                  <a:srgbClr val="FF9900"/>
                </a:solidFill>
              </a:rPr>
              <a:t>HOWEVER, the magnitude</a:t>
            </a:r>
            <a:r>
              <a:rPr lang="en-GB" sz="2800" dirty="0">
                <a:solidFill>
                  <a:srgbClr val="24486C"/>
                </a:solidFill>
              </a:rPr>
              <a:t> </a:t>
            </a: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8229600" cy="882650"/>
          </a:xfrm>
        </p:spPr>
        <p:txBody>
          <a:bodyPr/>
          <a:lstStyle/>
          <a:p>
            <a:pPr eaLnBrk="1" hangingPunct="1"/>
            <a:r>
              <a:rPr lang="en-GB" sz="4000" dirty="0">
                <a:solidFill>
                  <a:schemeClr val="bg2">
                    <a:lumMod val="25000"/>
                  </a:schemeClr>
                </a:solidFill>
              </a:rPr>
              <a:t>What is frequency response?</a:t>
            </a:r>
          </a:p>
        </p:txBody>
      </p:sp>
      <p:graphicFrame>
        <p:nvGraphicFramePr>
          <p:cNvPr id="175107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31913" y="981075"/>
          <a:ext cx="7380287" cy="169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2" name="Visio" r:id="rId7" imgW="7257288" imgH="1669999" progId="Visio.Drawing.11">
                  <p:embed/>
                </p:oleObj>
              </mc:Choice>
              <mc:Fallback>
                <p:oleObj name="Visio" r:id="rId7" imgW="7257288" imgH="1669999" progId="Visio.Drawing.11">
                  <p:embed/>
                  <p:pic>
                    <p:nvPicPr>
                      <p:cNvPr id="1751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981075"/>
                        <a:ext cx="7380287" cy="169703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349105"/>
              </p:ext>
            </p:extLst>
          </p:nvPr>
        </p:nvGraphicFramePr>
        <p:xfrm>
          <a:off x="1194369" y="2726958"/>
          <a:ext cx="730885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3" name="Visio" r:id="rId9" imgW="7393838" imgH="1748333" progId="Visio.Drawing.11">
                  <p:embed/>
                </p:oleObj>
              </mc:Choice>
              <mc:Fallback>
                <p:oleObj name="Visio" r:id="rId9" imgW="7393838" imgH="1748333" progId="Visio.Drawing.11">
                  <p:embed/>
                  <p:pic>
                    <p:nvPicPr>
                      <p:cNvPr id="1751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4369" y="2726958"/>
                        <a:ext cx="7308850" cy="172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9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58888" y="4868863"/>
          <a:ext cx="7308850" cy="167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4" name="Visio" r:id="rId11" imgW="7275576" imgH="1669999" progId="Visio.Drawing.11">
                  <p:embed/>
                </p:oleObj>
              </mc:Choice>
              <mc:Fallback>
                <p:oleObj name="Visio" r:id="rId11" imgW="7275576" imgH="1669999" progId="Visio.Drawing.11">
                  <p:embed/>
                  <p:pic>
                    <p:nvPicPr>
                      <p:cNvPr id="1751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868863"/>
                        <a:ext cx="7308850" cy="1677987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1327127" y="2638425"/>
            <a:ext cx="13319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1600" baseline="0" dirty="0">
                <a:solidFill>
                  <a:srgbClr val="FF9900"/>
                </a:solidFill>
              </a:rPr>
              <a:t>or  phase</a:t>
            </a:r>
            <a:r>
              <a:rPr lang="en-GB" sz="800" baseline="0" dirty="0">
                <a:solidFill>
                  <a:srgbClr val="FF9900"/>
                </a:solidFill>
              </a:rPr>
              <a:t> 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1113738" y="4556352"/>
            <a:ext cx="42672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1600" baseline="0" dirty="0">
                <a:solidFill>
                  <a:srgbClr val="FF9900"/>
                </a:solidFill>
              </a:rPr>
              <a:t>or both magnitude and phase</a:t>
            </a:r>
            <a:r>
              <a:rPr lang="en-GB" sz="1600" baseline="0" dirty="0">
                <a:solidFill>
                  <a:srgbClr val="24486C"/>
                </a:solidFill>
              </a:rPr>
              <a:t> 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3779837" y="4586621"/>
            <a:ext cx="53641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1600" baseline="0" dirty="0">
                <a:solidFill>
                  <a:srgbClr val="FF9900"/>
                </a:solidFill>
              </a:rPr>
              <a:t>of the output signal may be different from the input.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7DA9296C-FB8E-4ECA-B06D-BCD14553EE3B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  <p:pic>
        <p:nvPicPr>
          <p:cNvPr id="3" name="59858886">
            <a:hlinkClick r:id="" action="ppaction://media"/>
            <a:extLst>
              <a:ext uri="{FF2B5EF4-FFF2-40B4-BE49-F238E27FC236}">
                <a16:creationId xmlns:a16="http://schemas.microsoft.com/office/drawing/2014/main" id="{69F0AD61-F01E-45C0-B20E-0BCA4624A9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20272" y="427482"/>
            <a:ext cx="487362" cy="48736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94369" y="6511381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1668" y="91242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92951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51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51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1000"/>
                                        <p:tgtEl>
                                          <p:spTgt spid="1751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5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5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175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45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5110" grpId="0" build="p" animBg="1"/>
      <p:bldP spid="175111" grpId="0"/>
      <p:bldP spid="175112" grpId="0"/>
      <p:bldP spid="175113" grpId="0"/>
      <p:bldP spid="175113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0D4E4CE-8A58-489F-8D07-89B240071C69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7347" name="Rectangle 2"/>
          <p:cNvSpPr>
            <a:spLocks noChangeArrowheads="1"/>
          </p:cNvSpPr>
          <p:nvPr/>
        </p:nvSpPr>
        <p:spPr bwMode="auto">
          <a:xfrm>
            <a:off x="539750" y="3284538"/>
            <a:ext cx="8353425" cy="26654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title"/>
          </p:nvPr>
        </p:nvSpPr>
        <p:spPr>
          <a:xfrm>
            <a:off x="251520" y="228600"/>
            <a:ext cx="8892480" cy="9906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frequency response analysis?</a:t>
            </a:r>
          </a:p>
        </p:txBody>
      </p:sp>
      <p:sp>
        <p:nvSpPr>
          <p:cNvPr id="5734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n-GB" dirty="0">
                <a:solidFill>
                  <a:srgbClr val="FF99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different frequencies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, the variation at the magnitude and phase of the  output signal will also be different.</a:t>
            </a:r>
          </a:p>
          <a:p>
            <a:pPr eaLnBrk="1" hangingPunct="1"/>
            <a:endParaRPr lang="en-GB" dirty="0">
              <a:solidFill>
                <a:srgbClr val="FFFF00"/>
              </a:solidFill>
            </a:endParaRP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57350" name="Text Box 5"/>
          <p:cNvSpPr txBox="1">
            <a:spLocks noChangeArrowheads="1"/>
          </p:cNvSpPr>
          <p:nvPr/>
        </p:nvSpPr>
        <p:spPr bwMode="auto">
          <a:xfrm>
            <a:off x="3886200" y="4343400"/>
            <a:ext cx="1295400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>
                <a:latin typeface="Arial Narrow" pitchFamily="34" charset="0"/>
              </a:rPr>
              <a:t>System</a:t>
            </a:r>
          </a:p>
        </p:txBody>
      </p:sp>
      <p:sp>
        <p:nvSpPr>
          <p:cNvPr id="57351" name="Line 6"/>
          <p:cNvSpPr>
            <a:spLocks noChangeShapeType="1"/>
          </p:cNvSpPr>
          <p:nvPr/>
        </p:nvSpPr>
        <p:spPr bwMode="auto">
          <a:xfrm>
            <a:off x="3505200" y="45720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57352" name="Line 7"/>
          <p:cNvSpPr>
            <a:spLocks noChangeShapeType="1"/>
          </p:cNvSpPr>
          <p:nvPr/>
        </p:nvSpPr>
        <p:spPr bwMode="auto">
          <a:xfrm>
            <a:off x="5181600" y="45720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pic>
        <p:nvPicPr>
          <p:cNvPr id="57353" name="Picture 8" descr="inputsig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1400"/>
            <a:ext cx="2582863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4" name="Picture 9" descr="outputsig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81400"/>
            <a:ext cx="2582863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59858891">
            <a:hlinkClick r:id="" action="ppaction://media"/>
            <a:extLst>
              <a:ext uri="{FF2B5EF4-FFF2-40B4-BE49-F238E27FC236}">
                <a16:creationId xmlns:a16="http://schemas.microsoft.com/office/drawing/2014/main" id="{0322B0CA-1914-4089-902C-EBAAAE7E04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02613" y="61356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416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9F482D7-FA8C-477A-928B-25191B917FBA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frequency response?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923213" cy="221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Frequency response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of a digital system can be observed experimentally in a lab setup.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Simply, apply sine waves of different frequency but same amplitude and measure the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amplitude</a:t>
            </a:r>
            <a:r>
              <a:rPr lang="en-GB" sz="2400" dirty="0">
                <a:solidFill>
                  <a:srgbClr val="FFCC00"/>
                </a:solidFill>
              </a:rPr>
              <a:t>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phase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 deviation at the output signal.</a:t>
            </a:r>
          </a:p>
        </p:txBody>
      </p:sp>
      <p:graphicFrame>
        <p:nvGraphicFramePr>
          <p:cNvPr id="5939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68313" y="4184650"/>
          <a:ext cx="7367587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4" name="Visio" r:id="rId7" imgW="5431536" imgH="1419454" progId="Visio.Drawing.11">
                  <p:embed/>
                </p:oleObj>
              </mc:Choice>
              <mc:Fallback>
                <p:oleObj name="Visio" r:id="rId7" imgW="5431536" imgH="1419454" progId="Visio.Drawing.11">
                  <p:embed/>
                  <p:pic>
                    <p:nvPicPr>
                      <p:cNvPr id="593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184650"/>
                        <a:ext cx="7367587" cy="17494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894">
            <a:hlinkClick r:id="" action="ppaction://media"/>
            <a:extLst>
              <a:ext uri="{FF2B5EF4-FFF2-40B4-BE49-F238E27FC236}">
                <a16:creationId xmlns:a16="http://schemas.microsoft.com/office/drawing/2014/main" id="{8B34CCA3-1B1F-4C53-84BD-AD9901F2EF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48638" y="61087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8170" y="176213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292995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9D2A0F6-923B-426D-9C1E-56AB06250BE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frequency response?</a:t>
            </a:r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1851996"/>
            <a:ext cx="5400675" cy="377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395288" y="1556792"/>
            <a:ext cx="83629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We can plot the magnitude and phase characteristic of the system empirically.</a:t>
            </a:r>
          </a:p>
        </p:txBody>
      </p:sp>
      <p:sp>
        <p:nvSpPr>
          <p:cNvPr id="60422" name="Rectangle 5"/>
          <p:cNvSpPr>
            <a:spLocks noChangeArrowheads="1"/>
          </p:cNvSpPr>
          <p:nvPr/>
        </p:nvSpPr>
        <p:spPr bwMode="auto">
          <a:xfrm>
            <a:off x="899592" y="5469837"/>
            <a:ext cx="785864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	For instance, by observing the above charts, we  can conclude that the system under test behaves like a low pass filter.</a:t>
            </a:r>
          </a:p>
        </p:txBody>
      </p:sp>
      <p:pic>
        <p:nvPicPr>
          <p:cNvPr id="2" name="59858900">
            <a:hlinkClick r:id="" action="ppaction://media"/>
            <a:extLst>
              <a:ext uri="{FF2B5EF4-FFF2-40B4-BE49-F238E27FC236}">
                <a16:creationId xmlns:a16="http://schemas.microsoft.com/office/drawing/2014/main" id="{EC8FFEDB-7E06-4AB7-8F78-FDB4A9BCC3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2925" y="31750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632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85A5AAC-40CA-4B91-A193-3DBA34B1FC11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What is frequency response?</a:t>
            </a:r>
          </a:p>
        </p:txBody>
      </p:sp>
      <p:sp>
        <p:nvSpPr>
          <p:cNvPr id="61444" name="Rectangle 3"/>
          <p:cNvSpPr>
            <a:spLocks noChangeArrowheads="1"/>
          </p:cNvSpPr>
          <p:nvPr/>
        </p:nvSpPr>
        <p:spPr bwMode="auto">
          <a:xfrm>
            <a:off x="323850" y="1772816"/>
            <a:ext cx="8208963" cy="19431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baseline="0" dirty="0">
                <a:solidFill>
                  <a:schemeClr val="bg2">
                    <a:lumMod val="25000"/>
                  </a:schemeClr>
                </a:solidFill>
              </a:rPr>
              <a:t>Apparently, experimental method is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GB" baseline="0" dirty="0">
                <a:solidFill>
                  <a:schemeClr val="bg2">
                    <a:lumMod val="25000"/>
                  </a:schemeClr>
                </a:solidFill>
              </a:rPr>
              <a:t> tedious and requires a hardware setup.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baseline="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baseline="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GB" baseline="0" dirty="0">
              <a:solidFill>
                <a:srgbClr val="24486C"/>
              </a:solidFill>
            </a:endParaRPr>
          </a:p>
        </p:txBody>
      </p:sp>
      <p:pic>
        <p:nvPicPr>
          <p:cNvPr id="61445" name="Picture 4" descr="j019954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91" y="1988840"/>
            <a:ext cx="1800225" cy="193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5"/>
          <p:cNvSpPr>
            <a:spLocks noChangeArrowheads="1"/>
          </p:cNvSpPr>
          <p:nvPr/>
        </p:nvSpPr>
        <p:spPr bwMode="auto">
          <a:xfrm>
            <a:off x="360362" y="4293096"/>
            <a:ext cx="8135938" cy="19431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GB" baseline="0" dirty="0">
                <a:solidFill>
                  <a:schemeClr val="bg2">
                    <a:lumMod val="25000"/>
                  </a:schemeClr>
                </a:solidFill>
              </a:rPr>
              <a:t>However, if we know the system function,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GB" baseline="0" dirty="0">
                <a:solidFill>
                  <a:schemeClr val="bg2">
                    <a:lumMod val="25000"/>
                  </a:schemeClr>
                </a:solidFill>
              </a:rPr>
              <a:t>or difference equation of a digital system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GB" baseline="0" dirty="0">
                <a:solidFill>
                  <a:schemeClr val="bg2">
                    <a:lumMod val="25000"/>
                  </a:schemeClr>
                </a:solidFill>
              </a:rPr>
              <a:t>we can do the same observation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GB" baseline="0" dirty="0">
                <a:solidFill>
                  <a:srgbClr val="FF0000"/>
                </a:solidFill>
              </a:rPr>
              <a:t>ANALYTICALLY.</a:t>
            </a:r>
            <a:r>
              <a:rPr lang="en-GB" baseline="0" dirty="0">
                <a:solidFill>
                  <a:srgbClr val="24486C"/>
                </a:solidFill>
              </a:rPr>
              <a:t> </a:t>
            </a:r>
          </a:p>
        </p:txBody>
      </p:sp>
      <p:pic>
        <p:nvPicPr>
          <p:cNvPr id="61447" name="Picture 6" descr="j02991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315626"/>
            <a:ext cx="1343870" cy="220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59858903">
            <a:hlinkClick r:id="" action="ppaction://media"/>
            <a:extLst>
              <a:ext uri="{FF2B5EF4-FFF2-40B4-BE49-F238E27FC236}">
                <a16:creationId xmlns:a16="http://schemas.microsoft.com/office/drawing/2014/main" id="{90BC791A-84FA-4F9C-AD4F-A3296C6948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77188" y="46355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4194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A446C45-0A95-4078-82A3-A5CF8D26F1AC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59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frequency response?</a:t>
            </a:r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323850" y="1700213"/>
            <a:ext cx="8208963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In order to do this analysis, we will first discuss how we can transform discrete time signals and systems into frequency domain.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GB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6227763" y="4437063"/>
            <a:ext cx="1368425" cy="576262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GB" baseline="0">
                <a:solidFill>
                  <a:srgbClr val="24486C"/>
                </a:solidFill>
              </a:rPr>
              <a:t>Time</a:t>
            </a:r>
          </a:p>
        </p:txBody>
      </p:sp>
      <p:pic>
        <p:nvPicPr>
          <p:cNvPr id="6247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573463"/>
            <a:ext cx="2520950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471" name="Rectangle 6"/>
          <p:cNvSpPr>
            <a:spLocks noChangeArrowheads="1"/>
          </p:cNvSpPr>
          <p:nvPr/>
        </p:nvSpPr>
        <p:spPr bwMode="auto">
          <a:xfrm>
            <a:off x="539750" y="4508500"/>
            <a:ext cx="2160588" cy="576263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GB" baseline="0" dirty="0">
                <a:solidFill>
                  <a:srgbClr val="24486C"/>
                </a:solidFill>
              </a:rPr>
              <a:t>Frequency</a:t>
            </a:r>
          </a:p>
        </p:txBody>
      </p:sp>
      <p:sp>
        <p:nvSpPr>
          <p:cNvPr id="181255" name="Line 7"/>
          <p:cNvSpPr>
            <a:spLocks noChangeShapeType="1"/>
          </p:cNvSpPr>
          <p:nvPr/>
        </p:nvSpPr>
        <p:spPr bwMode="auto">
          <a:xfrm flipH="1">
            <a:off x="3059113" y="6092825"/>
            <a:ext cx="266541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pic>
        <p:nvPicPr>
          <p:cNvPr id="2" name="59858907">
            <a:hlinkClick r:id="" action="ppaction://media"/>
            <a:extLst>
              <a:ext uri="{FF2B5EF4-FFF2-40B4-BE49-F238E27FC236}">
                <a16:creationId xmlns:a16="http://schemas.microsoft.com/office/drawing/2014/main" id="{C4AD3B09-F31C-4362-8413-ED08DABCB0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94688" y="598963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3491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25A422B-C2B3-4C7A-8C4B-BFD1E701C4C5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Computing z-transform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6544" y="1415497"/>
            <a:ext cx="5041900" cy="2447925"/>
          </a:xfrm>
        </p:spPr>
        <p:txBody>
          <a:bodyPr/>
          <a:lstStyle/>
          <a:p>
            <a:pPr marL="577850" indent="-577850" eaLnBrk="1" hangingPunct="1">
              <a:buFontTx/>
              <a:buNone/>
            </a:pPr>
            <a:r>
              <a:rPr lang="en-GB" sz="2800" dirty="0"/>
              <a:t>Unit step function: </a:t>
            </a:r>
            <a:r>
              <a:rPr lang="en-GB" sz="2800" dirty="0">
                <a:solidFill>
                  <a:srgbClr val="FF0000"/>
                </a:solidFill>
              </a:rPr>
              <a:t>x(n) = </a:t>
            </a:r>
            <a:r>
              <a:rPr lang="en-GB" sz="2800" dirty="0">
                <a:solidFill>
                  <a:srgbClr val="FF0000"/>
                </a:solidFill>
                <a:sym typeface="Symbol" pitchFamily="18" charset="2"/>
              </a:rPr>
              <a:t>u(n)</a:t>
            </a:r>
          </a:p>
          <a:p>
            <a:pPr marL="577850" indent="-577850" eaLnBrk="1" hangingPunct="1">
              <a:buFontTx/>
              <a:buNone/>
            </a:pPr>
            <a:endParaRPr lang="en-GB" sz="2800" dirty="0"/>
          </a:p>
        </p:txBody>
      </p:sp>
      <p:graphicFrame>
        <p:nvGraphicFramePr>
          <p:cNvPr id="7173" name="Object 4"/>
          <p:cNvGraphicFramePr>
            <a:graphicFrameLocks noChangeAspect="1"/>
          </p:cNvGraphicFramePr>
          <p:nvPr/>
        </p:nvGraphicFramePr>
        <p:xfrm>
          <a:off x="395288" y="1989138"/>
          <a:ext cx="45212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7" imgW="4521200" imgH="2438400" progId="Equation.DSMT4">
                  <p:embed/>
                </p:oleObj>
              </mc:Choice>
              <mc:Fallback>
                <p:oleObj name="Equation" r:id="rId7" imgW="4521200" imgH="2438400" progId="Equation.DSMT4">
                  <p:embed/>
                  <p:pic>
                    <p:nvPicPr>
                      <p:cNvPr id="717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989138"/>
                        <a:ext cx="4521200" cy="24384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484313"/>
            <a:ext cx="28797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300" name="Group 12"/>
          <p:cNvGrpSpPr>
            <a:grpSpLocks/>
          </p:cNvGrpSpPr>
          <p:nvPr/>
        </p:nvGrpSpPr>
        <p:grpSpPr bwMode="auto">
          <a:xfrm>
            <a:off x="323850" y="4579938"/>
            <a:ext cx="7632700" cy="2173287"/>
            <a:chOff x="204" y="2885"/>
            <a:chExt cx="4808" cy="1369"/>
          </a:xfrm>
        </p:grpSpPr>
        <p:graphicFrame>
          <p:nvGraphicFramePr>
            <p:cNvPr id="7182" name="Object 7"/>
            <p:cNvGraphicFramePr>
              <a:graphicFrameLocks noChangeAspect="1"/>
            </p:cNvGraphicFramePr>
            <p:nvPr/>
          </p:nvGraphicFramePr>
          <p:xfrm>
            <a:off x="204" y="2885"/>
            <a:ext cx="4808" cy="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7" name="Equation" r:id="rId10" imgW="6832600" imgH="825500" progId="Equation.3">
                    <p:embed/>
                  </p:oleObj>
                </mc:Choice>
                <mc:Fallback>
                  <p:oleObj name="Equation" r:id="rId10" imgW="6832600" imgH="825500" progId="Equation.3">
                    <p:embed/>
                    <p:pic>
                      <p:nvPicPr>
                        <p:cNvPr id="7182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2885"/>
                          <a:ext cx="4808" cy="581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3" name="Object 9"/>
            <p:cNvGraphicFramePr>
              <a:graphicFrameLocks noChangeAspect="1"/>
            </p:cNvGraphicFramePr>
            <p:nvPr/>
          </p:nvGraphicFramePr>
          <p:xfrm>
            <a:off x="204" y="3475"/>
            <a:ext cx="4808" cy="7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8" name="Equation" r:id="rId12" imgW="8153400" imgH="1320800" progId="Equation.3">
                    <p:embed/>
                  </p:oleObj>
                </mc:Choice>
                <mc:Fallback>
                  <p:oleObj name="Equation" r:id="rId12" imgW="8153400" imgH="1320800" progId="Equation.3">
                    <p:embed/>
                    <p:pic>
                      <p:nvPicPr>
                        <p:cNvPr id="7183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3475"/>
                          <a:ext cx="4808" cy="779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3059113" y="3860800"/>
            <a:ext cx="3095625" cy="3667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aseline="0"/>
              <a:t>Using Binomial theorem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1187450" y="2924175"/>
            <a:ext cx="3960813" cy="64928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2555875" y="3573463"/>
            <a:ext cx="503238" cy="3603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4284663" y="4149725"/>
            <a:ext cx="0" cy="5746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41038" y="5486401"/>
            <a:ext cx="1547813" cy="7921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2307" name="Freeform 19"/>
          <p:cNvSpPr>
            <a:spLocks/>
          </p:cNvSpPr>
          <p:nvPr/>
        </p:nvSpPr>
        <p:spPr bwMode="auto">
          <a:xfrm>
            <a:off x="142875" y="4221163"/>
            <a:ext cx="900113" cy="1295400"/>
          </a:xfrm>
          <a:custGeom>
            <a:avLst/>
            <a:gdLst>
              <a:gd name="T0" fmla="*/ 2147483647 w 567"/>
              <a:gd name="T1" fmla="*/ 2147483647 h 816"/>
              <a:gd name="T2" fmla="*/ 2147483647 w 567"/>
              <a:gd name="T3" fmla="*/ 2147483647 h 816"/>
              <a:gd name="T4" fmla="*/ 2147483647 w 567"/>
              <a:gd name="T5" fmla="*/ 2147483647 h 816"/>
              <a:gd name="T6" fmla="*/ 2147483647 w 567"/>
              <a:gd name="T7" fmla="*/ 0 h 8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7" h="816">
                <a:moveTo>
                  <a:pt x="386" y="816"/>
                </a:moveTo>
                <a:cubicBezTo>
                  <a:pt x="299" y="804"/>
                  <a:pt x="212" y="793"/>
                  <a:pt x="159" y="680"/>
                </a:cubicBezTo>
                <a:cubicBezTo>
                  <a:pt x="106" y="567"/>
                  <a:pt x="0" y="249"/>
                  <a:pt x="68" y="136"/>
                </a:cubicBezTo>
                <a:cubicBezTo>
                  <a:pt x="136" y="23"/>
                  <a:pt x="351" y="11"/>
                  <a:pt x="567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556412" y="1220332"/>
            <a:ext cx="72008" cy="3595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16216" y="836712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u(0)=1</a:t>
            </a:r>
          </a:p>
        </p:txBody>
      </p:sp>
      <p:pic>
        <p:nvPicPr>
          <p:cNvPr id="2" name="59858485">
            <a:hlinkClick r:id="" action="ppaction://media"/>
            <a:extLst>
              <a:ext uri="{FF2B5EF4-FFF2-40B4-BE49-F238E27FC236}">
                <a16:creationId xmlns:a16="http://schemas.microsoft.com/office/drawing/2014/main" id="{66D5EE7B-9087-47EE-9D30-EEA5CBEE318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23238" y="5989638"/>
            <a:ext cx="487362" cy="48736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2770" y="84860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73169432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6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301" grpId="0" animBg="1"/>
      <p:bldP spid="12302" grpId="0" animBg="1"/>
      <p:bldP spid="12303" grpId="0" animBg="1"/>
      <p:bldP spid="12304" grpId="0" animBg="1"/>
      <p:bldP spid="12306" grpId="0" animBg="1"/>
      <p:bldP spid="1230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85C6A55-07FF-49D1-8557-FC8CA7AD8CF1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78904" y="310754"/>
            <a:ext cx="9036496" cy="935831"/>
          </a:xfrm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Discrete-time signals and systems in frequency domain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433513"/>
            <a:ext cx="9036050" cy="5424487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We know that the frequency spectrum of </a:t>
            </a:r>
            <a:r>
              <a:rPr lang="en-GB" sz="2800" dirty="0" err="1">
                <a:solidFill>
                  <a:schemeClr val="accent1">
                    <a:lumMod val="75000"/>
                  </a:schemeClr>
                </a:solidFill>
              </a:rPr>
              <a:t>analog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 signals can easily be found by Fourier transform:</a:t>
            </a:r>
          </a:p>
          <a:p>
            <a:pPr algn="ctr" eaLnBrk="1" hangingPunct="1">
              <a:buFontTx/>
              <a:buNone/>
            </a:pP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Script MT Bold" pitchFamily="66" charset="0"/>
              </a:rPr>
              <a:t>F(w) =F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 { x(t) } = 			</a:t>
            </a: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If x(t) is casual (that is it exist t=0 onwards) and sampled at a sampling frequency of </a:t>
            </a:r>
            <a:r>
              <a:rPr lang="en-GB" sz="2800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GB" sz="2800" baseline="-25000" dirty="0" err="1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, than its spectrum can be derived as:</a:t>
            </a: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ctr" eaLnBrk="1" hangingPunct="1">
              <a:buFontTx/>
              <a:buNone/>
            </a:pP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Script MT Bold" pitchFamily="66" charset="0"/>
              </a:rPr>
              <a:t>F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 { x(n) } = 			</a:t>
            </a:r>
          </a:p>
          <a:p>
            <a:pPr algn="ctr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3493" name="Object 4"/>
          <p:cNvGraphicFramePr>
            <a:graphicFrameLocks noChangeAspect="1"/>
          </p:cNvGraphicFramePr>
          <p:nvPr/>
        </p:nvGraphicFramePr>
        <p:xfrm>
          <a:off x="4572000" y="2441575"/>
          <a:ext cx="273685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4" name="Equation" r:id="rId7" imgW="1866900" imgH="685800" progId="Equation.3">
                  <p:embed/>
                </p:oleObj>
              </mc:Choice>
              <mc:Fallback>
                <p:oleObj name="Equation" r:id="rId7" imgW="1866900" imgH="685800" progId="Equation.3">
                  <p:embed/>
                  <p:pic>
                    <p:nvPicPr>
                      <p:cNvPr id="634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441575"/>
                        <a:ext cx="2736850" cy="1004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5"/>
          <p:cNvGraphicFramePr>
            <a:graphicFrameLocks noChangeAspect="1"/>
          </p:cNvGraphicFramePr>
          <p:nvPr/>
        </p:nvGraphicFramePr>
        <p:xfrm>
          <a:off x="4572000" y="4889500"/>
          <a:ext cx="2838450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" name="Equation" r:id="rId9" imgW="863225" imgH="469696" progId="Equation.3">
                  <p:embed/>
                </p:oleObj>
              </mc:Choice>
              <mc:Fallback>
                <p:oleObj name="Equation" r:id="rId9" imgW="863225" imgH="469696" progId="Equation.3">
                  <p:embed/>
                  <p:pic>
                    <p:nvPicPr>
                      <p:cNvPr id="6349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889500"/>
                        <a:ext cx="2838450" cy="1546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8" name="Oval 6"/>
          <p:cNvSpPr>
            <a:spLocks noChangeArrowheads="1"/>
          </p:cNvSpPr>
          <p:nvPr/>
        </p:nvSpPr>
        <p:spPr bwMode="auto">
          <a:xfrm>
            <a:off x="6804025" y="2586038"/>
            <a:ext cx="215900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82279" name="Oval 7"/>
          <p:cNvSpPr>
            <a:spLocks noChangeArrowheads="1"/>
          </p:cNvSpPr>
          <p:nvPr/>
        </p:nvSpPr>
        <p:spPr bwMode="auto">
          <a:xfrm>
            <a:off x="4500563" y="2441575"/>
            <a:ext cx="720725" cy="108108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82280" name="Freeform 8"/>
          <p:cNvSpPr>
            <a:spLocks/>
          </p:cNvSpPr>
          <p:nvPr/>
        </p:nvSpPr>
        <p:spPr bwMode="auto">
          <a:xfrm>
            <a:off x="3851275" y="3017838"/>
            <a:ext cx="865188" cy="2736850"/>
          </a:xfrm>
          <a:custGeom>
            <a:avLst/>
            <a:gdLst>
              <a:gd name="T0" fmla="*/ 2147483647 w 417"/>
              <a:gd name="T1" fmla="*/ 0 h 1316"/>
              <a:gd name="T2" fmla="*/ 2147483647 w 417"/>
              <a:gd name="T3" fmla="*/ 2147483647 h 1316"/>
              <a:gd name="T4" fmla="*/ 2147483647 w 417"/>
              <a:gd name="T5" fmla="*/ 2147483647 h 13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17" h="1316">
                <a:moveTo>
                  <a:pt x="371" y="0"/>
                </a:moveTo>
                <a:cubicBezTo>
                  <a:pt x="185" y="208"/>
                  <a:pt x="0" y="416"/>
                  <a:pt x="8" y="635"/>
                </a:cubicBezTo>
                <a:cubicBezTo>
                  <a:pt x="16" y="854"/>
                  <a:pt x="341" y="1203"/>
                  <a:pt x="417" y="1316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82281" name="Text Box 9"/>
          <p:cNvSpPr txBox="1">
            <a:spLocks noChangeArrowheads="1"/>
          </p:cNvSpPr>
          <p:nvPr/>
        </p:nvSpPr>
        <p:spPr bwMode="auto">
          <a:xfrm>
            <a:off x="7667625" y="2730500"/>
            <a:ext cx="1081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FF0000"/>
                </a:solidFill>
                <a:latin typeface="Tahoma" pitchFamily="34" charset="0"/>
              </a:rPr>
              <a:t>t=nTs</a:t>
            </a:r>
          </a:p>
        </p:txBody>
      </p:sp>
      <p:sp>
        <p:nvSpPr>
          <p:cNvPr id="182282" name="Text Box 10"/>
          <p:cNvSpPr txBox="1">
            <a:spLocks noChangeArrowheads="1"/>
          </p:cNvSpPr>
          <p:nvPr/>
        </p:nvSpPr>
        <p:spPr bwMode="auto">
          <a:xfrm>
            <a:off x="7740650" y="5105400"/>
            <a:ext cx="1081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FF0000"/>
                </a:solidFill>
                <a:latin typeface="Tahoma" pitchFamily="34" charset="0"/>
              </a:rPr>
              <a:t>t=n/fs</a:t>
            </a:r>
          </a:p>
        </p:txBody>
      </p:sp>
      <p:sp>
        <p:nvSpPr>
          <p:cNvPr id="182283" name="Freeform 11"/>
          <p:cNvSpPr>
            <a:spLocks/>
          </p:cNvSpPr>
          <p:nvPr/>
        </p:nvSpPr>
        <p:spPr bwMode="auto">
          <a:xfrm>
            <a:off x="7019925" y="2428875"/>
            <a:ext cx="936625" cy="301625"/>
          </a:xfrm>
          <a:custGeom>
            <a:avLst/>
            <a:gdLst>
              <a:gd name="T0" fmla="*/ 0 w 590"/>
              <a:gd name="T1" fmla="*/ 2147483647 h 190"/>
              <a:gd name="T2" fmla="*/ 2147483647 w 590"/>
              <a:gd name="T3" fmla="*/ 2147483647 h 190"/>
              <a:gd name="T4" fmla="*/ 2147483647 w 590"/>
              <a:gd name="T5" fmla="*/ 2147483647 h 1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90" h="190">
                <a:moveTo>
                  <a:pt x="0" y="144"/>
                </a:moveTo>
                <a:cubicBezTo>
                  <a:pt x="64" y="72"/>
                  <a:pt x="129" y="0"/>
                  <a:pt x="227" y="8"/>
                </a:cubicBezTo>
                <a:cubicBezTo>
                  <a:pt x="325" y="16"/>
                  <a:pt x="537" y="160"/>
                  <a:pt x="590" y="19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82284" name="Oval 12"/>
          <p:cNvSpPr>
            <a:spLocks noChangeArrowheads="1"/>
          </p:cNvSpPr>
          <p:nvPr/>
        </p:nvSpPr>
        <p:spPr bwMode="auto">
          <a:xfrm>
            <a:off x="7596188" y="2657475"/>
            <a:ext cx="1008062" cy="504825"/>
          </a:xfrm>
          <a:prstGeom prst="ellipse">
            <a:avLst/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82285" name="Freeform 13"/>
          <p:cNvSpPr>
            <a:spLocks/>
          </p:cNvSpPr>
          <p:nvPr/>
        </p:nvSpPr>
        <p:spPr bwMode="auto">
          <a:xfrm>
            <a:off x="8388350" y="2873375"/>
            <a:ext cx="612775" cy="2160588"/>
          </a:xfrm>
          <a:custGeom>
            <a:avLst/>
            <a:gdLst>
              <a:gd name="T0" fmla="*/ 2147483647 w 386"/>
              <a:gd name="T1" fmla="*/ 0 h 1361"/>
              <a:gd name="T2" fmla="*/ 2147483647 w 386"/>
              <a:gd name="T3" fmla="*/ 2147483647 h 1361"/>
              <a:gd name="T4" fmla="*/ 0 w 386"/>
              <a:gd name="T5" fmla="*/ 2147483647 h 136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6" h="1361">
                <a:moveTo>
                  <a:pt x="136" y="0"/>
                </a:moveTo>
                <a:cubicBezTo>
                  <a:pt x="261" y="272"/>
                  <a:pt x="386" y="544"/>
                  <a:pt x="363" y="771"/>
                </a:cubicBezTo>
                <a:cubicBezTo>
                  <a:pt x="340" y="998"/>
                  <a:pt x="170" y="1179"/>
                  <a:pt x="0" y="1361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82286" name="Freeform 14"/>
          <p:cNvSpPr>
            <a:spLocks/>
          </p:cNvSpPr>
          <p:nvPr/>
        </p:nvSpPr>
        <p:spPr bwMode="auto">
          <a:xfrm>
            <a:off x="6732588" y="5013325"/>
            <a:ext cx="725487" cy="774700"/>
          </a:xfrm>
          <a:custGeom>
            <a:avLst/>
            <a:gdLst>
              <a:gd name="T0" fmla="*/ 2147483647 w 457"/>
              <a:gd name="T1" fmla="*/ 2147483647 h 488"/>
              <a:gd name="T2" fmla="*/ 2147483647 w 457"/>
              <a:gd name="T3" fmla="*/ 2147483647 h 488"/>
              <a:gd name="T4" fmla="*/ 2147483647 w 457"/>
              <a:gd name="T5" fmla="*/ 2147483647 h 488"/>
              <a:gd name="T6" fmla="*/ 2147483647 w 457"/>
              <a:gd name="T7" fmla="*/ 2147483647 h 488"/>
              <a:gd name="T8" fmla="*/ 2147483647 w 457"/>
              <a:gd name="T9" fmla="*/ 2147483647 h 488"/>
              <a:gd name="T10" fmla="*/ 2147483647 w 457"/>
              <a:gd name="T11" fmla="*/ 2147483647 h 488"/>
              <a:gd name="T12" fmla="*/ 2147483647 w 457"/>
              <a:gd name="T13" fmla="*/ 2147483647 h 488"/>
              <a:gd name="T14" fmla="*/ 2147483647 w 457"/>
              <a:gd name="T15" fmla="*/ 2147483647 h 488"/>
              <a:gd name="T16" fmla="*/ 2147483647 w 457"/>
              <a:gd name="T17" fmla="*/ 2147483647 h 488"/>
              <a:gd name="T18" fmla="*/ 2147483647 w 457"/>
              <a:gd name="T19" fmla="*/ 2147483647 h 488"/>
              <a:gd name="T20" fmla="*/ 2147483647 w 457"/>
              <a:gd name="T21" fmla="*/ 2147483647 h 488"/>
              <a:gd name="T22" fmla="*/ 2147483647 w 457"/>
              <a:gd name="T23" fmla="*/ 2147483647 h 488"/>
              <a:gd name="T24" fmla="*/ 2147483647 w 457"/>
              <a:gd name="T25" fmla="*/ 2147483647 h 488"/>
              <a:gd name="T26" fmla="*/ 2147483647 w 457"/>
              <a:gd name="T27" fmla="*/ 2147483647 h 488"/>
              <a:gd name="T28" fmla="*/ 2147483647 w 457"/>
              <a:gd name="T29" fmla="*/ 2147483647 h 4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57" h="488">
                <a:moveTo>
                  <a:pt x="411" y="12"/>
                </a:moveTo>
                <a:cubicBezTo>
                  <a:pt x="359" y="23"/>
                  <a:pt x="312" y="39"/>
                  <a:pt x="260" y="48"/>
                </a:cubicBezTo>
                <a:cubicBezTo>
                  <a:pt x="229" y="68"/>
                  <a:pt x="219" y="84"/>
                  <a:pt x="207" y="118"/>
                </a:cubicBezTo>
                <a:cubicBezTo>
                  <a:pt x="204" y="148"/>
                  <a:pt x="211" y="180"/>
                  <a:pt x="198" y="207"/>
                </a:cubicBezTo>
                <a:cubicBezTo>
                  <a:pt x="186" y="231"/>
                  <a:pt x="143" y="243"/>
                  <a:pt x="118" y="251"/>
                </a:cubicBezTo>
                <a:cubicBezTo>
                  <a:pt x="95" y="287"/>
                  <a:pt x="53" y="300"/>
                  <a:pt x="21" y="331"/>
                </a:cubicBezTo>
                <a:cubicBezTo>
                  <a:pt x="10" y="364"/>
                  <a:pt x="0" y="379"/>
                  <a:pt x="21" y="420"/>
                </a:cubicBezTo>
                <a:cubicBezTo>
                  <a:pt x="25" y="428"/>
                  <a:pt x="39" y="425"/>
                  <a:pt x="48" y="429"/>
                </a:cubicBezTo>
                <a:cubicBezTo>
                  <a:pt x="117" y="463"/>
                  <a:pt x="32" y="432"/>
                  <a:pt x="101" y="455"/>
                </a:cubicBezTo>
                <a:cubicBezTo>
                  <a:pt x="430" y="443"/>
                  <a:pt x="281" y="488"/>
                  <a:pt x="411" y="402"/>
                </a:cubicBezTo>
                <a:cubicBezTo>
                  <a:pt x="414" y="393"/>
                  <a:pt x="414" y="382"/>
                  <a:pt x="420" y="375"/>
                </a:cubicBezTo>
                <a:cubicBezTo>
                  <a:pt x="426" y="367"/>
                  <a:pt x="444" y="368"/>
                  <a:pt x="446" y="358"/>
                </a:cubicBezTo>
                <a:cubicBezTo>
                  <a:pt x="457" y="285"/>
                  <a:pt x="452" y="210"/>
                  <a:pt x="455" y="136"/>
                </a:cubicBezTo>
                <a:cubicBezTo>
                  <a:pt x="452" y="115"/>
                  <a:pt x="456" y="92"/>
                  <a:pt x="446" y="74"/>
                </a:cubicBezTo>
                <a:cubicBezTo>
                  <a:pt x="406" y="0"/>
                  <a:pt x="390" y="74"/>
                  <a:pt x="411" y="12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82287" name="Oval 15"/>
          <p:cNvSpPr>
            <a:spLocks noChangeArrowheads="1"/>
          </p:cNvSpPr>
          <p:nvPr/>
        </p:nvSpPr>
        <p:spPr bwMode="auto">
          <a:xfrm>
            <a:off x="7740650" y="5105400"/>
            <a:ext cx="1008063" cy="5048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82288" name="Freeform 16"/>
          <p:cNvSpPr>
            <a:spLocks/>
          </p:cNvSpPr>
          <p:nvPr/>
        </p:nvSpPr>
        <p:spPr bwMode="auto">
          <a:xfrm>
            <a:off x="7524750" y="5610225"/>
            <a:ext cx="792163" cy="396875"/>
          </a:xfrm>
          <a:custGeom>
            <a:avLst/>
            <a:gdLst>
              <a:gd name="T0" fmla="*/ 2147483647 w 499"/>
              <a:gd name="T1" fmla="*/ 0 h 250"/>
              <a:gd name="T2" fmla="*/ 2147483647 w 499"/>
              <a:gd name="T3" fmla="*/ 2147483647 h 250"/>
              <a:gd name="T4" fmla="*/ 0 w 499"/>
              <a:gd name="T5" fmla="*/ 2147483647 h 2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99" h="250">
                <a:moveTo>
                  <a:pt x="499" y="0"/>
                </a:moveTo>
                <a:cubicBezTo>
                  <a:pt x="449" y="102"/>
                  <a:pt x="400" y="204"/>
                  <a:pt x="317" y="227"/>
                </a:cubicBezTo>
                <a:cubicBezTo>
                  <a:pt x="234" y="250"/>
                  <a:pt x="53" y="159"/>
                  <a:pt x="0" y="136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82289" name="Freeform 17"/>
          <p:cNvSpPr>
            <a:spLocks/>
          </p:cNvSpPr>
          <p:nvPr/>
        </p:nvSpPr>
        <p:spPr bwMode="auto">
          <a:xfrm>
            <a:off x="5580063" y="3378200"/>
            <a:ext cx="636587" cy="2160588"/>
          </a:xfrm>
          <a:custGeom>
            <a:avLst/>
            <a:gdLst>
              <a:gd name="T0" fmla="*/ 0 w 401"/>
              <a:gd name="T1" fmla="*/ 0 h 1361"/>
              <a:gd name="T2" fmla="*/ 2147483647 w 401"/>
              <a:gd name="T3" fmla="*/ 2147483647 h 1361"/>
              <a:gd name="T4" fmla="*/ 2147483647 w 401"/>
              <a:gd name="T5" fmla="*/ 2147483647 h 136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1" h="1361">
                <a:moveTo>
                  <a:pt x="0" y="0"/>
                </a:moveTo>
                <a:cubicBezTo>
                  <a:pt x="162" y="272"/>
                  <a:pt x="325" y="544"/>
                  <a:pt x="363" y="771"/>
                </a:cubicBezTo>
                <a:cubicBezTo>
                  <a:pt x="401" y="998"/>
                  <a:pt x="314" y="1179"/>
                  <a:pt x="227" y="1361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107504" y="5139908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interval,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 f</a:t>
            </a:r>
            <a:r>
              <a:rPr lang="en-GB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SG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59858912">
            <a:hlinkClick r:id="" action="ppaction://media"/>
            <a:extLst>
              <a:ext uri="{FF2B5EF4-FFF2-40B4-BE49-F238E27FC236}">
                <a16:creationId xmlns:a16="http://schemas.microsoft.com/office/drawing/2014/main" id="{D4150254-2A51-4B91-9033-68EEAE3116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02613" y="6121400"/>
            <a:ext cx="487362" cy="487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43436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2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2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598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2278" grpId="0" animBg="1"/>
      <p:bldP spid="182279" grpId="0" animBg="1"/>
      <p:bldP spid="182280" grpId="0" animBg="1"/>
      <p:bldP spid="182281" grpId="0"/>
      <p:bldP spid="182282" grpId="0"/>
      <p:bldP spid="182283" grpId="0" animBg="1"/>
      <p:bldP spid="182284" grpId="0" animBg="1"/>
      <p:bldP spid="182285" grpId="0" animBg="1"/>
      <p:bldP spid="182286" grpId="0" animBg="1"/>
      <p:bldP spid="182287" grpId="0" animBg="1"/>
      <p:bldP spid="182288" grpId="0" animBg="1"/>
      <p:bldP spid="18228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63A4354-A988-4969-908C-73DA280D6649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393859" y="491652"/>
            <a:ext cx="8686800" cy="685800"/>
          </a:xfrm>
        </p:spPr>
        <p:txBody>
          <a:bodyPr/>
          <a:lstStyle/>
          <a:p>
            <a:pPr eaLnBrk="1" hangingPunct="1"/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Discrete-time signals and systems in frequency domain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533" y="1700808"/>
            <a:ext cx="8686800" cy="841375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This relationship is</a:t>
            </a:r>
          </a:p>
          <a:p>
            <a:pPr eaLnBrk="1" hangingPunct="1"/>
            <a:endParaRPr lang="en-GB" dirty="0">
              <a:solidFill>
                <a:srgbClr val="FFCC00"/>
              </a:solidFill>
            </a:endParaRPr>
          </a:p>
          <a:p>
            <a:pPr eaLnBrk="1" hangingPunct="1"/>
            <a:endParaRPr lang="en-GB" dirty="0">
              <a:solidFill>
                <a:srgbClr val="FFCC00"/>
              </a:solidFill>
            </a:endParaRPr>
          </a:p>
          <a:p>
            <a:pPr eaLnBrk="1" hangingPunct="1">
              <a:buFontTx/>
              <a:buNone/>
            </a:pPr>
            <a:endParaRPr lang="en-GB" dirty="0"/>
          </a:p>
        </p:txBody>
      </p:sp>
      <p:graphicFrame>
        <p:nvGraphicFramePr>
          <p:cNvPr id="65541" name="Object 4"/>
          <p:cNvGraphicFramePr>
            <a:graphicFrameLocks noChangeAspect="1"/>
          </p:cNvGraphicFramePr>
          <p:nvPr/>
        </p:nvGraphicFramePr>
        <p:xfrm>
          <a:off x="3471669" y="1628800"/>
          <a:ext cx="12239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Equation" r:id="rId7" imgW="888614" imgH="380835" progId="Equation.3">
                  <p:embed/>
                </p:oleObj>
              </mc:Choice>
              <mc:Fallback>
                <p:oleObj name="Equation" r:id="rId7" imgW="888614" imgH="380835" progId="Equation.3">
                  <p:embed/>
                  <p:pic>
                    <p:nvPicPr>
                      <p:cNvPr id="6554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2151" t="-28355" r="-12151" b="-28355"/>
                      <a:stretch>
                        <a:fillRect/>
                      </a:stretch>
                    </p:blipFill>
                    <p:spPr bwMode="auto">
                      <a:xfrm>
                        <a:off x="3471669" y="1628800"/>
                        <a:ext cx="1223962" cy="660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Rectangle 5"/>
          <p:cNvSpPr>
            <a:spLocks noChangeArrowheads="1"/>
          </p:cNvSpPr>
          <p:nvPr/>
        </p:nvSpPr>
        <p:spPr bwMode="auto">
          <a:xfrm>
            <a:off x="360533" y="2636912"/>
            <a:ext cx="8686800" cy="115212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400" baseline="0" dirty="0">
                <a:solidFill>
                  <a:srgbClr val="000066"/>
                </a:solidFill>
              </a:rPr>
              <a:t>Hence, if you have a signal in z-domain, its spectrum can simply be found by substituting z with </a:t>
            </a:r>
            <a:r>
              <a:rPr lang="en-GB" sz="2400" baseline="0" dirty="0" err="1">
                <a:solidFill>
                  <a:srgbClr val="000066"/>
                </a:solidFill>
              </a:rPr>
              <a:t>e</a:t>
            </a:r>
            <a:r>
              <a:rPr lang="en-GB" sz="2400" baseline="30000" dirty="0" err="1">
                <a:solidFill>
                  <a:srgbClr val="000066"/>
                </a:solidFill>
              </a:rPr>
              <a:t>j</a:t>
            </a:r>
            <a:r>
              <a:rPr lang="en-GB" sz="2400" baseline="30000" dirty="0">
                <a:solidFill>
                  <a:srgbClr val="000066"/>
                </a:solidFill>
                <a:sym typeface="Symbol" pitchFamily="18" charset="2"/>
              </a:rPr>
              <a:t></a:t>
            </a:r>
            <a:r>
              <a:rPr lang="en-GB" sz="2400" baseline="0" dirty="0">
                <a:solidFill>
                  <a:srgbClr val="000066"/>
                </a:solidFill>
                <a:sym typeface="Symbol" pitchFamily="18" charset="2"/>
              </a:rPr>
              <a:t>.</a:t>
            </a:r>
            <a:endParaRPr lang="en-GB" sz="2400" baseline="0" dirty="0">
              <a:solidFill>
                <a:schemeClr val="bg1"/>
              </a:solidFill>
            </a:endParaRPr>
          </a:p>
        </p:txBody>
      </p:sp>
      <p:sp>
        <p:nvSpPr>
          <p:cNvPr id="65543" name="Rectangle 6"/>
          <p:cNvSpPr>
            <a:spLocks noChangeArrowheads="1"/>
          </p:cNvSpPr>
          <p:nvPr/>
        </p:nvSpPr>
        <p:spPr bwMode="auto">
          <a:xfrm>
            <a:off x="395288" y="4149080"/>
            <a:ext cx="8686800" cy="1080616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400" baseline="0" dirty="0">
                <a:solidFill>
                  <a:srgbClr val="000066"/>
                </a:solidFill>
                <a:sym typeface="Symbol" pitchFamily="18" charset="2"/>
              </a:rPr>
              <a:t>Similarly, if you have a system function in z-domain, its frequency response can be found by </a:t>
            </a:r>
            <a:r>
              <a:rPr lang="en-GB" sz="2400" baseline="0" dirty="0">
                <a:solidFill>
                  <a:srgbClr val="000066"/>
                </a:solidFill>
              </a:rPr>
              <a:t>substituting z with </a:t>
            </a:r>
            <a:r>
              <a:rPr lang="en-GB" sz="2400" baseline="0" dirty="0" err="1">
                <a:solidFill>
                  <a:srgbClr val="000066"/>
                </a:solidFill>
              </a:rPr>
              <a:t>e</a:t>
            </a:r>
            <a:r>
              <a:rPr lang="en-GB" sz="2400" baseline="30000" dirty="0" err="1">
                <a:solidFill>
                  <a:srgbClr val="000066"/>
                </a:solidFill>
              </a:rPr>
              <a:t>j</a:t>
            </a:r>
            <a:r>
              <a:rPr lang="en-GB" sz="2400" baseline="30000" dirty="0">
                <a:solidFill>
                  <a:srgbClr val="000066"/>
                </a:solidFill>
                <a:sym typeface="Symbol" pitchFamily="18" charset="2"/>
              </a:rPr>
              <a:t></a:t>
            </a:r>
            <a:r>
              <a:rPr lang="en-GB" sz="2400" baseline="0" dirty="0">
                <a:solidFill>
                  <a:srgbClr val="000066"/>
                </a:solidFill>
                <a:sym typeface="Symbol" pitchFamily="18" charset="2"/>
              </a:rPr>
              <a:t>.</a:t>
            </a:r>
            <a:endParaRPr lang="en-GB" sz="2400" baseline="0" dirty="0">
              <a:solidFill>
                <a:schemeClr val="bg1"/>
              </a:solidFill>
            </a:endParaRPr>
          </a:p>
        </p:txBody>
      </p:sp>
      <p:pic>
        <p:nvPicPr>
          <p:cNvPr id="2" name="59858920">
            <a:hlinkClick r:id="" action="ppaction://media"/>
            <a:extLst>
              <a:ext uri="{FF2B5EF4-FFF2-40B4-BE49-F238E27FC236}">
                <a16:creationId xmlns:a16="http://schemas.microsoft.com/office/drawing/2014/main" id="{19938C0F-23A8-4B6E-9690-CE2B39CB48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4375" y="601503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8351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F0AC9B9-0042-4FED-81FF-568CB9D85E8A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62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686800" cy="936625"/>
          </a:xfrm>
        </p:spPr>
        <p:txBody>
          <a:bodyPr/>
          <a:lstStyle/>
          <a:p>
            <a:pPr eaLnBrk="1" hangingPunct="1"/>
            <a:r>
              <a:rPr lang="en-GB" sz="2800" dirty="0">
                <a:solidFill>
                  <a:schemeClr val="bg2">
                    <a:lumMod val="25000"/>
                  </a:schemeClr>
                </a:solidFill>
              </a:rPr>
              <a:t>Discrete-time signals and systems in frequency domain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1100138" cy="13446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Let                    </a:t>
            </a: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4517" name="Object 4"/>
          <p:cNvGraphicFramePr>
            <a:graphicFrameLocks noChangeAspect="1"/>
          </p:cNvGraphicFramePr>
          <p:nvPr/>
        </p:nvGraphicFramePr>
        <p:xfrm>
          <a:off x="5652120" y="3280802"/>
          <a:ext cx="2520280" cy="940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Equation" r:id="rId7" imgW="1155700" imgH="431800" progId="Equation.3">
                  <p:embed/>
                </p:oleObj>
              </mc:Choice>
              <mc:Fallback>
                <p:oleObj name="Equation" r:id="rId7" imgW="1155700" imgH="431800" progId="Equation.3">
                  <p:embed/>
                  <p:pic>
                    <p:nvPicPr>
                      <p:cNvPr id="645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3280802"/>
                        <a:ext cx="2520280" cy="94036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5"/>
          <p:cNvGraphicFramePr>
            <a:graphicFrameLocks noChangeAspect="1"/>
          </p:cNvGraphicFramePr>
          <p:nvPr/>
        </p:nvGraphicFramePr>
        <p:xfrm>
          <a:off x="1403350" y="1628775"/>
          <a:ext cx="1092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9" name="Equation" r:id="rId9" imgW="1092200" imgH="914400" progId="Equation.3">
                  <p:embed/>
                </p:oleObj>
              </mc:Choice>
              <mc:Fallback>
                <p:oleObj name="Equation" r:id="rId9" imgW="1092200" imgH="914400" progId="Equation.3">
                  <p:embed/>
                  <p:pic>
                    <p:nvPicPr>
                      <p:cNvPr id="645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28775"/>
                        <a:ext cx="10922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95967105"/>
              </p:ext>
            </p:extLst>
          </p:nvPr>
        </p:nvGraphicFramePr>
        <p:xfrm>
          <a:off x="3976514" y="2316233"/>
          <a:ext cx="2144712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0" name="Equation" r:id="rId11" imgW="787400" imgH="431800" progId="Equation.3">
                  <p:embed/>
                </p:oleObj>
              </mc:Choice>
              <mc:Fallback>
                <p:oleObj name="Equation" r:id="rId11" imgW="787400" imgH="431800" progId="Equation.3">
                  <p:embed/>
                  <p:pic>
                    <p:nvPicPr>
                      <p:cNvPr id="645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514" y="2316233"/>
                        <a:ext cx="2144712" cy="10683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Rectangle 7"/>
          <p:cNvSpPr>
            <a:spLocks noChangeArrowheads="1"/>
          </p:cNvSpPr>
          <p:nvPr/>
        </p:nvSpPr>
        <p:spPr bwMode="auto">
          <a:xfrm>
            <a:off x="395288" y="2636838"/>
            <a:ext cx="5256832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Hence, we have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(w) = 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Script MT Bold" pitchFamily="66" charset="0"/>
              </a:rPr>
              <a:t>F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 { x(n) } = </a:t>
            </a:r>
          </a:p>
        </p:txBody>
      </p:sp>
      <p:sp>
        <p:nvSpPr>
          <p:cNvPr id="64521" name="Rectangle 8"/>
          <p:cNvSpPr>
            <a:spLocks noChangeArrowheads="1"/>
          </p:cNvSpPr>
          <p:nvPr/>
        </p:nvSpPr>
        <p:spPr bwMode="auto">
          <a:xfrm>
            <a:off x="395288" y="3573463"/>
            <a:ext cx="68405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Again from the definition of z transform, we know : </a:t>
            </a:r>
          </a:p>
        </p:txBody>
      </p:sp>
      <p:sp>
        <p:nvSpPr>
          <p:cNvPr id="64522" name="Rectangle 9"/>
          <p:cNvSpPr>
            <a:spLocks noChangeArrowheads="1"/>
          </p:cNvSpPr>
          <p:nvPr/>
        </p:nvSpPr>
        <p:spPr bwMode="auto">
          <a:xfrm>
            <a:off x="54479" y="4620284"/>
            <a:ext cx="84248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	From the above, we can deduce that there is a direct  relationship between z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transform and Fourier transform.</a:t>
            </a:r>
          </a:p>
        </p:txBody>
      </p:sp>
      <p:sp>
        <p:nvSpPr>
          <p:cNvPr id="183306" name="Oval 10"/>
          <p:cNvSpPr>
            <a:spLocks noChangeArrowheads="1"/>
          </p:cNvSpPr>
          <p:nvPr/>
        </p:nvSpPr>
        <p:spPr bwMode="auto">
          <a:xfrm>
            <a:off x="1331913" y="1412875"/>
            <a:ext cx="1727200" cy="1295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83307" name="Freeform 11"/>
          <p:cNvSpPr>
            <a:spLocks/>
          </p:cNvSpPr>
          <p:nvPr/>
        </p:nvSpPr>
        <p:spPr bwMode="auto">
          <a:xfrm>
            <a:off x="2916238" y="1125538"/>
            <a:ext cx="2376487" cy="635000"/>
          </a:xfrm>
          <a:custGeom>
            <a:avLst/>
            <a:gdLst>
              <a:gd name="T0" fmla="*/ 0 w 1860"/>
              <a:gd name="T1" fmla="*/ 2147483647 h 582"/>
              <a:gd name="T2" fmla="*/ 2147483647 w 1860"/>
              <a:gd name="T3" fmla="*/ 2147483647 h 582"/>
              <a:gd name="T4" fmla="*/ 2147483647 w 1860"/>
              <a:gd name="T5" fmla="*/ 2147483647 h 58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60" h="582">
                <a:moveTo>
                  <a:pt x="0" y="582"/>
                </a:moveTo>
                <a:cubicBezTo>
                  <a:pt x="367" y="374"/>
                  <a:pt x="734" y="166"/>
                  <a:pt x="1044" y="83"/>
                </a:cubicBezTo>
                <a:cubicBezTo>
                  <a:pt x="1354" y="0"/>
                  <a:pt x="1724" y="75"/>
                  <a:pt x="1860" y="83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83308" name="Text Box 12"/>
          <p:cNvSpPr txBox="1">
            <a:spLocks noChangeArrowheads="1"/>
          </p:cNvSpPr>
          <p:nvPr/>
        </p:nvSpPr>
        <p:spPr bwMode="auto">
          <a:xfrm>
            <a:off x="5364163" y="908050"/>
            <a:ext cx="3530600" cy="1190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z="1800" b="1" baseline="0" dirty="0">
                <a:solidFill>
                  <a:schemeClr val="hlink"/>
                </a:solidFill>
                <a:latin typeface="Tahoma" pitchFamily="34" charset="0"/>
              </a:rPr>
              <a:t>Remember from the earlier chapter that this is also the definition of </a:t>
            </a:r>
            <a:r>
              <a:rPr lang="en-GB" sz="1800" b="1" baseline="0" dirty="0">
                <a:solidFill>
                  <a:srgbClr val="FF0000"/>
                </a:solidFill>
                <a:latin typeface="Tahoma" pitchFamily="34" charset="0"/>
              </a:rPr>
              <a:t>normalized angular frequency</a:t>
            </a:r>
            <a:r>
              <a:rPr lang="en-GB" sz="1800" b="1" baseline="0" dirty="0">
                <a:solidFill>
                  <a:schemeClr val="hlink"/>
                </a:solidFill>
                <a:latin typeface="Tahoma" pitchFamily="34" charset="0"/>
              </a:rPr>
              <a:t>!</a:t>
            </a:r>
          </a:p>
        </p:txBody>
      </p:sp>
      <p:pic>
        <p:nvPicPr>
          <p:cNvPr id="2" name="59858927">
            <a:hlinkClick r:id="" action="ppaction://media"/>
            <a:extLst>
              <a:ext uri="{FF2B5EF4-FFF2-40B4-BE49-F238E27FC236}">
                <a16:creationId xmlns:a16="http://schemas.microsoft.com/office/drawing/2014/main" id="{CFAAFD1D-2BC8-4207-8162-46DC50C4F6D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69263" y="593566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7186" y="25311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90783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833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83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83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6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3306" grpId="0" animBg="1"/>
      <p:bldP spid="183306" grpId="1" animBg="1"/>
      <p:bldP spid="183307" grpId="0" animBg="1"/>
      <p:bldP spid="183307" grpId="1" animBg="1"/>
      <p:bldP spid="183308" grpId="0" animBg="1"/>
      <p:bldP spid="183308" grpId="1" animBg="1"/>
      <p:bldP spid="183308" grpId="2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36FCE9A-FA8B-405E-BB4C-DE16F33982B2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Different frequency terms</a:t>
            </a:r>
          </a:p>
        </p:txBody>
      </p:sp>
      <p:graphicFrame>
        <p:nvGraphicFramePr>
          <p:cNvPr id="185347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19242168"/>
              </p:ext>
            </p:extLst>
          </p:nvPr>
        </p:nvGraphicFramePr>
        <p:xfrm>
          <a:off x="107504" y="2636912"/>
          <a:ext cx="8964613" cy="3055858"/>
        </p:xfrm>
        <a:graphic>
          <a:graphicData uri="http://schemas.openxmlformats.org/drawingml/2006/table">
            <a:tbl>
              <a:tblPr/>
              <a:tblGrid>
                <a:gridCol w="194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7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82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Term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Symbol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Unit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Relationship to f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Remarks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Absolute frequency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f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Hz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–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24486C"/>
                          </a:solidFill>
                          <a:effectLst/>
                          <a:latin typeface="Arial" pitchFamily="34" charset="0"/>
                        </a:rPr>
                        <a:t>Used mostly in analog system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</a:rPr>
                        <a:t>Normalised angular frequency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sym typeface="Symbol" pitchFamily="18" charset="2"/>
                        </a:rPr>
                        <a:t>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</a:rPr>
                        <a:t>rad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</a:rPr>
                        <a:t>Used in discrete-time systems only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659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216285"/>
              </p:ext>
            </p:extLst>
          </p:nvPr>
        </p:nvGraphicFramePr>
        <p:xfrm>
          <a:off x="5292080" y="4695223"/>
          <a:ext cx="6159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Equation" r:id="rId7" imgW="520700" imgH="914400" progId="Equation.3">
                  <p:embed/>
                </p:oleObj>
              </mc:Choice>
              <mc:Fallback>
                <p:oleObj name="Equation" r:id="rId7" imgW="520700" imgH="914400" progId="Equation.3">
                  <p:embed/>
                  <p:pic>
                    <p:nvPicPr>
                      <p:cNvPr id="6659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4695223"/>
                        <a:ext cx="61595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97" name="Text Box 36"/>
          <p:cNvSpPr txBox="1">
            <a:spLocks noChangeArrowheads="1"/>
          </p:cNvSpPr>
          <p:nvPr/>
        </p:nvSpPr>
        <p:spPr bwMode="auto">
          <a:xfrm>
            <a:off x="179388" y="1700808"/>
            <a:ext cx="84963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Here is a list of frequency terms used in engineering: </a:t>
            </a:r>
          </a:p>
        </p:txBody>
      </p:sp>
      <p:pic>
        <p:nvPicPr>
          <p:cNvPr id="2" name="59858936">
            <a:hlinkClick r:id="" action="ppaction://media"/>
            <a:extLst>
              <a:ext uri="{FF2B5EF4-FFF2-40B4-BE49-F238E27FC236}">
                <a16:creationId xmlns:a16="http://schemas.microsoft.com/office/drawing/2014/main" id="{682F018E-3EA6-4758-8CD7-E447CB432A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21675" y="622776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7526" y="116632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77585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170424F-BFE0-4CC8-845C-9078F7A72FB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 sz="3600" dirty="0"/>
              <a:t>Example 6 – frequency response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 Find the frequency response of a system whose system function is given by: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rgbClr val="FFCC00"/>
              </a:solidFill>
            </a:endParaRPr>
          </a:p>
          <a:p>
            <a:pPr eaLnBrk="1" hangingPunct="1">
              <a:buFontTx/>
              <a:buNone/>
            </a:pPr>
            <a:endParaRPr lang="en-GB" dirty="0">
              <a:solidFill>
                <a:srgbClr val="FFCC00"/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Solution:</a:t>
            </a:r>
          </a:p>
          <a:p>
            <a:pPr eaLnBrk="1" hangingPunct="1"/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To find frequency response, we substitute z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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e</a:t>
            </a:r>
            <a:r>
              <a:rPr lang="en-GB" baseline="30000" dirty="0" err="1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j</a:t>
            </a:r>
            <a:r>
              <a:rPr lang="en-GB" baseline="30000" dirty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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sym typeface="Symbol" pitchFamily="18" charset="2"/>
              </a:rPr>
              <a:t>:</a:t>
            </a:r>
          </a:p>
          <a:p>
            <a:pPr eaLnBrk="1" hangingPunct="1"/>
            <a:endParaRPr lang="en-GB" dirty="0"/>
          </a:p>
        </p:txBody>
      </p:sp>
      <p:graphicFrame>
        <p:nvGraphicFramePr>
          <p:cNvPr id="67589" name="Object 4"/>
          <p:cNvGraphicFramePr>
            <a:graphicFrameLocks noChangeAspect="1"/>
          </p:cNvGraphicFramePr>
          <p:nvPr/>
        </p:nvGraphicFramePr>
        <p:xfrm>
          <a:off x="2843808" y="2708920"/>
          <a:ext cx="2303958" cy="89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Equation" r:id="rId7" imgW="2133600" imgH="825500" progId="Equation.3">
                  <p:embed/>
                </p:oleObj>
              </mc:Choice>
              <mc:Fallback>
                <p:oleObj name="Equation" r:id="rId7" imgW="2133600" imgH="825500" progId="Equation.3">
                  <p:embed/>
                  <p:pic>
                    <p:nvPicPr>
                      <p:cNvPr id="675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708920"/>
                        <a:ext cx="2303958" cy="89214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5"/>
          <p:cNvGraphicFramePr>
            <a:graphicFrameLocks noChangeAspect="1"/>
          </p:cNvGraphicFramePr>
          <p:nvPr/>
        </p:nvGraphicFramePr>
        <p:xfrm>
          <a:off x="2699792" y="5013176"/>
          <a:ext cx="28749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1" name="Equation" r:id="rId9" imgW="2514600" imgH="825500" progId="Equation.3">
                  <p:embed/>
                </p:oleObj>
              </mc:Choice>
              <mc:Fallback>
                <p:oleObj name="Equation" r:id="rId9" imgW="2514600" imgH="825500" progId="Equation.3">
                  <p:embed/>
                  <p:pic>
                    <p:nvPicPr>
                      <p:cNvPr id="675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5013176"/>
                        <a:ext cx="2874963" cy="944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942">
            <a:hlinkClick r:id="" action="ppaction://media"/>
            <a:extLst>
              <a:ext uri="{FF2B5EF4-FFF2-40B4-BE49-F238E27FC236}">
                <a16:creationId xmlns:a16="http://schemas.microsoft.com/office/drawing/2014/main" id="{A9B1E0DF-5779-4190-8210-17FCFF0DDC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81988" y="60960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7054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B6E9181-F952-46C9-8C32-4EE8BC3D1681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628800"/>
            <a:ext cx="9145016" cy="504056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Euler’s formula (that is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baseline="30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±j</a:t>
            </a:r>
            <a:r>
              <a:rPr lang="en-GB" baseline="30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w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= cos w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±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j sin w), 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  we have</a:t>
            </a:r>
          </a:p>
          <a:p>
            <a:pPr eaLnBrk="1" hangingPunct="1">
              <a:lnSpc>
                <a:spcPct val="90000"/>
              </a:lnSpc>
            </a:pPr>
            <a:endParaRPr lang="en-GB" dirty="0">
              <a:solidFill>
                <a:srgbClr val="FFCC00"/>
              </a:solidFill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GB" dirty="0">
              <a:solidFill>
                <a:srgbClr val="FFCC00"/>
              </a:solidFill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GB" dirty="0">
              <a:solidFill>
                <a:srgbClr val="FFCC00"/>
              </a:solidFill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GB" dirty="0">
              <a:solidFill>
                <a:srgbClr val="FFCC00"/>
              </a:solidFill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GB" dirty="0">
              <a:solidFill>
                <a:srgbClr val="FFCC00"/>
              </a:solidFill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The magnitude (or gain) and phase plot can be found by evaluating |H(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e</a:t>
            </a:r>
            <a:r>
              <a:rPr lang="en-GB" baseline="30000" dirty="0" err="1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j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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)| and H(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e</a:t>
            </a:r>
            <a:r>
              <a:rPr lang="en-GB" baseline="30000" dirty="0" err="1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j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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) respectively.</a:t>
            </a:r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546849"/>
              </p:ext>
            </p:extLst>
          </p:nvPr>
        </p:nvGraphicFramePr>
        <p:xfrm>
          <a:off x="2627784" y="2204864"/>
          <a:ext cx="4298457" cy="2559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Equation" r:id="rId7" imgW="2197080" imgH="1307880" progId="Equation.DSMT4">
                  <p:embed/>
                </p:oleObj>
              </mc:Choice>
              <mc:Fallback>
                <p:oleObj name="Equation" r:id="rId7" imgW="2197080" imgH="1307880" progId="Equation.DSMT4">
                  <p:embed/>
                  <p:pic>
                    <p:nvPicPr>
                      <p:cNvPr id="686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204864"/>
                        <a:ext cx="4298457" cy="255919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noFill/>
        </p:spPr>
        <p:txBody>
          <a:bodyPr/>
          <a:lstStyle/>
          <a:p>
            <a:pPr eaLnBrk="1" hangingPunct="1"/>
            <a:r>
              <a:rPr lang="en-GB" sz="3600" dirty="0"/>
              <a:t>Example 6 – frequency response</a:t>
            </a:r>
          </a:p>
        </p:txBody>
      </p:sp>
      <p:pic>
        <p:nvPicPr>
          <p:cNvPr id="2" name="59858947">
            <a:hlinkClick r:id="" action="ppaction://media"/>
            <a:extLst>
              <a:ext uri="{FF2B5EF4-FFF2-40B4-BE49-F238E27FC236}">
                <a16:creationId xmlns:a16="http://schemas.microsoft.com/office/drawing/2014/main" id="{EFC07FB7-539D-45BF-B909-87B1BB69B6A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48638" y="6042025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2021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D5E6582-26DF-41D0-BDC0-EEEFB492EFD3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5922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endParaRPr lang="en-GB" sz="2800" dirty="0">
              <a:solidFill>
                <a:srgbClr val="000066"/>
              </a:solidFill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endParaRPr lang="en-GB" sz="2800" dirty="0">
              <a:solidFill>
                <a:srgbClr val="000066"/>
              </a:solidFill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endParaRPr lang="en-GB" sz="2800" dirty="0">
              <a:solidFill>
                <a:srgbClr val="000066"/>
              </a:solidFill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2800" dirty="0">
              <a:solidFill>
                <a:srgbClr val="000066"/>
              </a:solidFill>
              <a:sym typeface="Symbol" pitchFamily="18" charset="2"/>
            </a:endParaRP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1412875" y="2794025"/>
          <a:ext cx="475773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4" name="Equation" r:id="rId7" imgW="1955800" imgH="393700" progId="Equation.3">
                  <p:embed/>
                </p:oleObj>
              </mc:Choice>
              <mc:Fallback>
                <p:oleObj name="Equation" r:id="rId7" imgW="1955800" imgH="393700" progId="Equation.3">
                  <p:embed/>
                  <p:pic>
                    <p:nvPicPr>
                      <p:cNvPr id="696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2794025"/>
                        <a:ext cx="4757738" cy="958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250825" y="1628800"/>
            <a:ext cx="86868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We can reorganise this equation by multiplying numerator and denominator with the complex conjugate.</a:t>
            </a:r>
            <a:r>
              <a:rPr lang="en-GB" sz="2000" baseline="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</a:t>
            </a:r>
          </a:p>
        </p:txBody>
      </p:sp>
      <p:sp>
        <p:nvSpPr>
          <p:cNvPr id="188422" name="Freeform 6"/>
          <p:cNvSpPr>
            <a:spLocks/>
          </p:cNvSpPr>
          <p:nvPr/>
        </p:nvSpPr>
        <p:spPr bwMode="auto">
          <a:xfrm>
            <a:off x="2411413" y="2289200"/>
            <a:ext cx="3141662" cy="2058987"/>
          </a:xfrm>
          <a:custGeom>
            <a:avLst/>
            <a:gdLst>
              <a:gd name="T0" fmla="*/ 2147483647 w 1979"/>
              <a:gd name="T1" fmla="*/ 2147483647 h 1297"/>
              <a:gd name="T2" fmla="*/ 2147483647 w 1979"/>
              <a:gd name="T3" fmla="*/ 2147483647 h 1297"/>
              <a:gd name="T4" fmla="*/ 2147483647 w 1979"/>
              <a:gd name="T5" fmla="*/ 2147483647 h 1297"/>
              <a:gd name="T6" fmla="*/ 2147483647 w 1979"/>
              <a:gd name="T7" fmla="*/ 2147483647 h 1297"/>
              <a:gd name="T8" fmla="*/ 2147483647 w 1979"/>
              <a:gd name="T9" fmla="*/ 2147483647 h 1297"/>
              <a:gd name="T10" fmla="*/ 2147483647 w 1979"/>
              <a:gd name="T11" fmla="*/ 2147483647 h 1297"/>
              <a:gd name="T12" fmla="*/ 2147483647 w 1979"/>
              <a:gd name="T13" fmla="*/ 2147483647 h 1297"/>
              <a:gd name="T14" fmla="*/ 2147483647 w 1979"/>
              <a:gd name="T15" fmla="*/ 0 h 1297"/>
              <a:gd name="T16" fmla="*/ 2147483647 w 1979"/>
              <a:gd name="T17" fmla="*/ 2147483647 h 1297"/>
              <a:gd name="T18" fmla="*/ 2147483647 w 1979"/>
              <a:gd name="T19" fmla="*/ 2147483647 h 1297"/>
              <a:gd name="T20" fmla="*/ 2147483647 w 1979"/>
              <a:gd name="T21" fmla="*/ 2147483647 h 1297"/>
              <a:gd name="T22" fmla="*/ 0 w 1979"/>
              <a:gd name="T23" fmla="*/ 2147483647 h 1297"/>
              <a:gd name="T24" fmla="*/ 2147483647 w 1979"/>
              <a:gd name="T25" fmla="*/ 2147483647 h 1297"/>
              <a:gd name="T26" fmla="*/ 2147483647 w 1979"/>
              <a:gd name="T27" fmla="*/ 2147483647 h 1297"/>
              <a:gd name="T28" fmla="*/ 2147483647 w 1979"/>
              <a:gd name="T29" fmla="*/ 2147483647 h 1297"/>
              <a:gd name="T30" fmla="*/ 2147483647 w 1979"/>
              <a:gd name="T31" fmla="*/ 2147483647 h 1297"/>
              <a:gd name="T32" fmla="*/ 2147483647 w 1979"/>
              <a:gd name="T33" fmla="*/ 2147483647 h 1297"/>
              <a:gd name="T34" fmla="*/ 2147483647 w 1979"/>
              <a:gd name="T35" fmla="*/ 2147483647 h 1297"/>
              <a:gd name="T36" fmla="*/ 2147483647 w 1979"/>
              <a:gd name="T37" fmla="*/ 2147483647 h 1297"/>
              <a:gd name="T38" fmla="*/ 2147483647 w 1979"/>
              <a:gd name="T39" fmla="*/ 2147483647 h 1297"/>
              <a:gd name="T40" fmla="*/ 2147483647 w 1979"/>
              <a:gd name="T41" fmla="*/ 2147483647 h 1297"/>
              <a:gd name="T42" fmla="*/ 2147483647 w 1979"/>
              <a:gd name="T43" fmla="*/ 2147483647 h 1297"/>
              <a:gd name="T44" fmla="*/ 2147483647 w 1979"/>
              <a:gd name="T45" fmla="*/ 2147483647 h 1297"/>
              <a:gd name="T46" fmla="*/ 2147483647 w 1979"/>
              <a:gd name="T47" fmla="*/ 2147483647 h 1297"/>
              <a:gd name="T48" fmla="*/ 2147483647 w 1979"/>
              <a:gd name="T49" fmla="*/ 2147483647 h 1297"/>
              <a:gd name="T50" fmla="*/ 2147483647 w 1979"/>
              <a:gd name="T51" fmla="*/ 2147483647 h 1297"/>
              <a:gd name="T52" fmla="*/ 2147483647 w 1979"/>
              <a:gd name="T53" fmla="*/ 2147483647 h 1297"/>
              <a:gd name="T54" fmla="*/ 2147483647 w 1979"/>
              <a:gd name="T55" fmla="*/ 2147483647 h 1297"/>
              <a:gd name="T56" fmla="*/ 2147483647 w 1979"/>
              <a:gd name="T57" fmla="*/ 2147483647 h 1297"/>
              <a:gd name="T58" fmla="*/ 2147483647 w 1979"/>
              <a:gd name="T59" fmla="*/ 2147483647 h 1297"/>
              <a:gd name="T60" fmla="*/ 2147483647 w 1979"/>
              <a:gd name="T61" fmla="*/ 2147483647 h 1297"/>
              <a:gd name="T62" fmla="*/ 2147483647 w 1979"/>
              <a:gd name="T63" fmla="*/ 2147483647 h 1297"/>
              <a:gd name="T64" fmla="*/ 2147483647 w 1979"/>
              <a:gd name="T65" fmla="*/ 2147483647 h 1297"/>
              <a:gd name="T66" fmla="*/ 2147483647 w 1979"/>
              <a:gd name="T67" fmla="*/ 2147483647 h 1297"/>
              <a:gd name="T68" fmla="*/ 2147483647 w 1979"/>
              <a:gd name="T69" fmla="*/ 2147483647 h 129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979" h="1297">
                <a:moveTo>
                  <a:pt x="1217" y="269"/>
                </a:moveTo>
                <a:cubicBezTo>
                  <a:pt x="1211" y="260"/>
                  <a:pt x="1206" y="249"/>
                  <a:pt x="1198" y="241"/>
                </a:cubicBezTo>
                <a:cubicBezTo>
                  <a:pt x="1190" y="233"/>
                  <a:pt x="1177" y="232"/>
                  <a:pt x="1170" y="223"/>
                </a:cubicBezTo>
                <a:cubicBezTo>
                  <a:pt x="1164" y="215"/>
                  <a:pt x="1167" y="203"/>
                  <a:pt x="1161" y="195"/>
                </a:cubicBezTo>
                <a:cubicBezTo>
                  <a:pt x="1141" y="170"/>
                  <a:pt x="1097" y="158"/>
                  <a:pt x="1068" y="148"/>
                </a:cubicBezTo>
                <a:cubicBezTo>
                  <a:pt x="1024" y="104"/>
                  <a:pt x="979" y="84"/>
                  <a:pt x="919" y="74"/>
                </a:cubicBezTo>
                <a:cubicBezTo>
                  <a:pt x="877" y="45"/>
                  <a:pt x="840" y="44"/>
                  <a:pt x="789" y="37"/>
                </a:cubicBezTo>
                <a:cubicBezTo>
                  <a:pt x="744" y="21"/>
                  <a:pt x="697" y="9"/>
                  <a:pt x="650" y="0"/>
                </a:cubicBezTo>
                <a:cubicBezTo>
                  <a:pt x="517" y="6"/>
                  <a:pt x="407" y="25"/>
                  <a:pt x="278" y="37"/>
                </a:cubicBezTo>
                <a:cubicBezTo>
                  <a:pt x="199" y="63"/>
                  <a:pt x="242" y="52"/>
                  <a:pt x="148" y="65"/>
                </a:cubicBezTo>
                <a:cubicBezTo>
                  <a:pt x="111" y="77"/>
                  <a:pt x="93" y="92"/>
                  <a:pt x="65" y="120"/>
                </a:cubicBezTo>
                <a:cubicBezTo>
                  <a:pt x="41" y="188"/>
                  <a:pt x="22" y="257"/>
                  <a:pt x="0" y="325"/>
                </a:cubicBezTo>
                <a:cubicBezTo>
                  <a:pt x="3" y="381"/>
                  <a:pt x="2" y="437"/>
                  <a:pt x="9" y="492"/>
                </a:cubicBezTo>
                <a:cubicBezTo>
                  <a:pt x="16" y="547"/>
                  <a:pt x="47" y="615"/>
                  <a:pt x="65" y="668"/>
                </a:cubicBezTo>
                <a:cubicBezTo>
                  <a:pt x="73" y="692"/>
                  <a:pt x="72" y="720"/>
                  <a:pt x="83" y="743"/>
                </a:cubicBezTo>
                <a:cubicBezTo>
                  <a:pt x="95" y="768"/>
                  <a:pt x="137" y="806"/>
                  <a:pt x="158" y="826"/>
                </a:cubicBezTo>
                <a:cubicBezTo>
                  <a:pt x="172" y="869"/>
                  <a:pt x="191" y="862"/>
                  <a:pt x="232" y="882"/>
                </a:cubicBezTo>
                <a:cubicBezTo>
                  <a:pt x="271" y="942"/>
                  <a:pt x="351" y="965"/>
                  <a:pt x="418" y="984"/>
                </a:cubicBezTo>
                <a:cubicBezTo>
                  <a:pt x="451" y="994"/>
                  <a:pt x="478" y="1012"/>
                  <a:pt x="511" y="1022"/>
                </a:cubicBezTo>
                <a:cubicBezTo>
                  <a:pt x="622" y="1054"/>
                  <a:pt x="735" y="1079"/>
                  <a:pt x="845" y="1114"/>
                </a:cubicBezTo>
                <a:cubicBezTo>
                  <a:pt x="1114" y="1297"/>
                  <a:pt x="1496" y="1136"/>
                  <a:pt x="1821" y="1133"/>
                </a:cubicBezTo>
                <a:cubicBezTo>
                  <a:pt x="1830" y="1130"/>
                  <a:pt x="1840" y="1128"/>
                  <a:pt x="1848" y="1124"/>
                </a:cubicBezTo>
                <a:cubicBezTo>
                  <a:pt x="1858" y="1119"/>
                  <a:pt x="1866" y="1110"/>
                  <a:pt x="1876" y="1105"/>
                </a:cubicBezTo>
                <a:cubicBezTo>
                  <a:pt x="1894" y="1097"/>
                  <a:pt x="1932" y="1087"/>
                  <a:pt x="1932" y="1087"/>
                </a:cubicBezTo>
                <a:cubicBezTo>
                  <a:pt x="1976" y="1020"/>
                  <a:pt x="1964" y="1053"/>
                  <a:pt x="1978" y="994"/>
                </a:cubicBezTo>
                <a:cubicBezTo>
                  <a:pt x="1971" y="888"/>
                  <a:pt x="1979" y="789"/>
                  <a:pt x="1886" y="724"/>
                </a:cubicBezTo>
                <a:cubicBezTo>
                  <a:pt x="1864" y="692"/>
                  <a:pt x="1836" y="680"/>
                  <a:pt x="1811" y="650"/>
                </a:cubicBezTo>
                <a:cubicBezTo>
                  <a:pt x="1804" y="641"/>
                  <a:pt x="1802" y="629"/>
                  <a:pt x="1793" y="622"/>
                </a:cubicBezTo>
                <a:cubicBezTo>
                  <a:pt x="1785" y="616"/>
                  <a:pt x="1774" y="616"/>
                  <a:pt x="1765" y="613"/>
                </a:cubicBezTo>
                <a:cubicBezTo>
                  <a:pt x="1663" y="546"/>
                  <a:pt x="1596" y="547"/>
                  <a:pt x="1468" y="538"/>
                </a:cubicBezTo>
                <a:cubicBezTo>
                  <a:pt x="1430" y="529"/>
                  <a:pt x="1407" y="523"/>
                  <a:pt x="1375" y="501"/>
                </a:cubicBezTo>
                <a:cubicBezTo>
                  <a:pt x="1321" y="421"/>
                  <a:pt x="1394" y="521"/>
                  <a:pt x="1328" y="455"/>
                </a:cubicBezTo>
                <a:cubicBezTo>
                  <a:pt x="1262" y="389"/>
                  <a:pt x="1362" y="462"/>
                  <a:pt x="1282" y="408"/>
                </a:cubicBezTo>
                <a:cubicBezTo>
                  <a:pt x="1239" y="344"/>
                  <a:pt x="1263" y="365"/>
                  <a:pt x="1217" y="334"/>
                </a:cubicBezTo>
                <a:cubicBezTo>
                  <a:pt x="1209" y="313"/>
                  <a:pt x="1164" y="244"/>
                  <a:pt x="1217" y="269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88423" name="Freeform 7"/>
          <p:cNvSpPr>
            <a:spLocks/>
          </p:cNvSpPr>
          <p:nvPr/>
        </p:nvSpPr>
        <p:spPr bwMode="auto">
          <a:xfrm>
            <a:off x="3492500" y="2362225"/>
            <a:ext cx="3554413" cy="2182812"/>
          </a:xfrm>
          <a:custGeom>
            <a:avLst/>
            <a:gdLst>
              <a:gd name="T0" fmla="*/ 2147483647 w 2239"/>
              <a:gd name="T1" fmla="*/ 2147483647 h 1375"/>
              <a:gd name="T2" fmla="*/ 2147483647 w 2239"/>
              <a:gd name="T3" fmla="*/ 0 h 1375"/>
              <a:gd name="T4" fmla="*/ 2147483647 w 2239"/>
              <a:gd name="T5" fmla="*/ 2147483647 h 1375"/>
              <a:gd name="T6" fmla="*/ 2147483647 w 2239"/>
              <a:gd name="T7" fmla="*/ 2147483647 h 1375"/>
              <a:gd name="T8" fmla="*/ 2147483647 w 2239"/>
              <a:gd name="T9" fmla="*/ 2147483647 h 1375"/>
              <a:gd name="T10" fmla="*/ 2147483647 w 2239"/>
              <a:gd name="T11" fmla="*/ 2147483647 h 1375"/>
              <a:gd name="T12" fmla="*/ 2147483647 w 2239"/>
              <a:gd name="T13" fmla="*/ 2147483647 h 1375"/>
              <a:gd name="T14" fmla="*/ 2147483647 w 2239"/>
              <a:gd name="T15" fmla="*/ 2147483647 h 1375"/>
              <a:gd name="T16" fmla="*/ 2147483647 w 2239"/>
              <a:gd name="T17" fmla="*/ 2147483647 h 1375"/>
              <a:gd name="T18" fmla="*/ 2147483647 w 2239"/>
              <a:gd name="T19" fmla="*/ 2147483647 h 1375"/>
              <a:gd name="T20" fmla="*/ 2147483647 w 2239"/>
              <a:gd name="T21" fmla="*/ 2147483647 h 1375"/>
              <a:gd name="T22" fmla="*/ 2147483647 w 2239"/>
              <a:gd name="T23" fmla="*/ 2147483647 h 1375"/>
              <a:gd name="T24" fmla="*/ 2147483647 w 2239"/>
              <a:gd name="T25" fmla="*/ 2147483647 h 1375"/>
              <a:gd name="T26" fmla="*/ 2147483647 w 2239"/>
              <a:gd name="T27" fmla="*/ 2147483647 h 1375"/>
              <a:gd name="T28" fmla="*/ 0 w 2239"/>
              <a:gd name="T29" fmla="*/ 2147483647 h 1375"/>
              <a:gd name="T30" fmla="*/ 2147483647 w 2239"/>
              <a:gd name="T31" fmla="*/ 2147483647 h 1375"/>
              <a:gd name="T32" fmla="*/ 2147483647 w 2239"/>
              <a:gd name="T33" fmla="*/ 2147483647 h 1375"/>
              <a:gd name="T34" fmla="*/ 2147483647 w 2239"/>
              <a:gd name="T35" fmla="*/ 2147483647 h 1375"/>
              <a:gd name="T36" fmla="*/ 2147483647 w 2239"/>
              <a:gd name="T37" fmla="*/ 2147483647 h 1375"/>
              <a:gd name="T38" fmla="*/ 2147483647 w 2239"/>
              <a:gd name="T39" fmla="*/ 2147483647 h 1375"/>
              <a:gd name="T40" fmla="*/ 2147483647 w 2239"/>
              <a:gd name="T41" fmla="*/ 2147483647 h 1375"/>
              <a:gd name="T42" fmla="*/ 2147483647 w 2239"/>
              <a:gd name="T43" fmla="*/ 2147483647 h 1375"/>
              <a:gd name="T44" fmla="*/ 2147483647 w 2239"/>
              <a:gd name="T45" fmla="*/ 2147483647 h 1375"/>
              <a:gd name="T46" fmla="*/ 2147483647 w 2239"/>
              <a:gd name="T47" fmla="*/ 2147483647 h 1375"/>
              <a:gd name="T48" fmla="*/ 2147483647 w 2239"/>
              <a:gd name="T49" fmla="*/ 2147483647 h 1375"/>
              <a:gd name="T50" fmla="*/ 2147483647 w 2239"/>
              <a:gd name="T51" fmla="*/ 2147483647 h 1375"/>
              <a:gd name="T52" fmla="*/ 2147483647 w 2239"/>
              <a:gd name="T53" fmla="*/ 2147483647 h 1375"/>
              <a:gd name="T54" fmla="*/ 2147483647 w 2239"/>
              <a:gd name="T55" fmla="*/ 2147483647 h 1375"/>
              <a:gd name="T56" fmla="*/ 2147483647 w 2239"/>
              <a:gd name="T57" fmla="*/ 2147483647 h 1375"/>
              <a:gd name="T58" fmla="*/ 2147483647 w 2239"/>
              <a:gd name="T59" fmla="*/ 2147483647 h 1375"/>
              <a:gd name="T60" fmla="*/ 2147483647 w 2239"/>
              <a:gd name="T61" fmla="*/ 2147483647 h 1375"/>
              <a:gd name="T62" fmla="*/ 2147483647 w 2239"/>
              <a:gd name="T63" fmla="*/ 2147483647 h 1375"/>
              <a:gd name="T64" fmla="*/ 2147483647 w 2239"/>
              <a:gd name="T65" fmla="*/ 2147483647 h 1375"/>
              <a:gd name="T66" fmla="*/ 2147483647 w 2239"/>
              <a:gd name="T67" fmla="*/ 2147483647 h 1375"/>
              <a:gd name="T68" fmla="*/ 2147483647 w 2239"/>
              <a:gd name="T69" fmla="*/ 2147483647 h 1375"/>
              <a:gd name="T70" fmla="*/ 2147483647 w 2239"/>
              <a:gd name="T71" fmla="*/ 2147483647 h 1375"/>
              <a:gd name="T72" fmla="*/ 2147483647 w 2239"/>
              <a:gd name="T73" fmla="*/ 2147483647 h 1375"/>
              <a:gd name="T74" fmla="*/ 2147483647 w 2239"/>
              <a:gd name="T75" fmla="*/ 2147483647 h 1375"/>
              <a:gd name="T76" fmla="*/ 2147483647 w 2239"/>
              <a:gd name="T77" fmla="*/ 2147483647 h 1375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239" h="1375">
                <a:moveTo>
                  <a:pt x="1774" y="28"/>
                </a:moveTo>
                <a:cubicBezTo>
                  <a:pt x="1709" y="7"/>
                  <a:pt x="1736" y="17"/>
                  <a:pt x="1690" y="0"/>
                </a:cubicBezTo>
                <a:cubicBezTo>
                  <a:pt x="1499" y="15"/>
                  <a:pt x="1457" y="17"/>
                  <a:pt x="1226" y="10"/>
                </a:cubicBezTo>
                <a:cubicBezTo>
                  <a:pt x="1119" y="16"/>
                  <a:pt x="1012" y="14"/>
                  <a:pt x="910" y="47"/>
                </a:cubicBezTo>
                <a:cubicBezTo>
                  <a:pt x="858" y="123"/>
                  <a:pt x="926" y="31"/>
                  <a:pt x="864" y="93"/>
                </a:cubicBezTo>
                <a:cubicBezTo>
                  <a:pt x="856" y="101"/>
                  <a:pt x="854" y="115"/>
                  <a:pt x="845" y="121"/>
                </a:cubicBezTo>
                <a:cubicBezTo>
                  <a:pt x="834" y="128"/>
                  <a:pt x="820" y="128"/>
                  <a:pt x="808" y="131"/>
                </a:cubicBezTo>
                <a:cubicBezTo>
                  <a:pt x="777" y="151"/>
                  <a:pt x="764" y="175"/>
                  <a:pt x="734" y="196"/>
                </a:cubicBezTo>
                <a:cubicBezTo>
                  <a:pt x="662" y="300"/>
                  <a:pt x="706" y="217"/>
                  <a:pt x="687" y="409"/>
                </a:cubicBezTo>
                <a:cubicBezTo>
                  <a:pt x="684" y="440"/>
                  <a:pt x="664" y="472"/>
                  <a:pt x="631" y="474"/>
                </a:cubicBezTo>
                <a:cubicBezTo>
                  <a:pt x="541" y="480"/>
                  <a:pt x="452" y="481"/>
                  <a:pt x="362" y="484"/>
                </a:cubicBezTo>
                <a:cubicBezTo>
                  <a:pt x="272" y="495"/>
                  <a:pt x="196" y="518"/>
                  <a:pt x="120" y="567"/>
                </a:cubicBezTo>
                <a:cubicBezTo>
                  <a:pt x="102" y="594"/>
                  <a:pt x="49" y="651"/>
                  <a:pt x="37" y="679"/>
                </a:cubicBezTo>
                <a:cubicBezTo>
                  <a:pt x="31" y="691"/>
                  <a:pt x="16" y="742"/>
                  <a:pt x="9" y="762"/>
                </a:cubicBezTo>
                <a:cubicBezTo>
                  <a:pt x="6" y="771"/>
                  <a:pt x="0" y="790"/>
                  <a:pt x="0" y="790"/>
                </a:cubicBezTo>
                <a:cubicBezTo>
                  <a:pt x="8" y="857"/>
                  <a:pt x="7" y="928"/>
                  <a:pt x="46" y="985"/>
                </a:cubicBezTo>
                <a:cubicBezTo>
                  <a:pt x="66" y="1047"/>
                  <a:pt x="37" y="976"/>
                  <a:pt x="93" y="1041"/>
                </a:cubicBezTo>
                <a:cubicBezTo>
                  <a:pt x="109" y="1060"/>
                  <a:pt x="114" y="1087"/>
                  <a:pt x="130" y="1106"/>
                </a:cubicBezTo>
                <a:cubicBezTo>
                  <a:pt x="172" y="1155"/>
                  <a:pt x="227" y="1189"/>
                  <a:pt x="278" y="1227"/>
                </a:cubicBezTo>
                <a:cubicBezTo>
                  <a:pt x="332" y="1268"/>
                  <a:pt x="279" y="1246"/>
                  <a:pt x="334" y="1264"/>
                </a:cubicBezTo>
                <a:cubicBezTo>
                  <a:pt x="384" y="1302"/>
                  <a:pt x="396" y="1288"/>
                  <a:pt x="446" y="1310"/>
                </a:cubicBezTo>
                <a:cubicBezTo>
                  <a:pt x="501" y="1334"/>
                  <a:pt x="557" y="1353"/>
                  <a:pt x="613" y="1375"/>
                </a:cubicBezTo>
                <a:cubicBezTo>
                  <a:pt x="728" y="1372"/>
                  <a:pt x="842" y="1371"/>
                  <a:pt x="957" y="1366"/>
                </a:cubicBezTo>
                <a:cubicBezTo>
                  <a:pt x="994" y="1364"/>
                  <a:pt x="1032" y="1339"/>
                  <a:pt x="1068" y="1338"/>
                </a:cubicBezTo>
                <a:cubicBezTo>
                  <a:pt x="1226" y="1332"/>
                  <a:pt x="1384" y="1332"/>
                  <a:pt x="1542" y="1329"/>
                </a:cubicBezTo>
                <a:cubicBezTo>
                  <a:pt x="1626" y="1302"/>
                  <a:pt x="1715" y="1281"/>
                  <a:pt x="1802" y="1264"/>
                </a:cubicBezTo>
                <a:cubicBezTo>
                  <a:pt x="1827" y="1252"/>
                  <a:pt x="1854" y="1243"/>
                  <a:pt x="1876" y="1227"/>
                </a:cubicBezTo>
                <a:cubicBezTo>
                  <a:pt x="1920" y="1195"/>
                  <a:pt x="1957" y="1158"/>
                  <a:pt x="2006" y="1134"/>
                </a:cubicBezTo>
                <a:cubicBezTo>
                  <a:pt x="2029" y="1089"/>
                  <a:pt x="2063" y="1068"/>
                  <a:pt x="2099" y="1032"/>
                </a:cubicBezTo>
                <a:cubicBezTo>
                  <a:pt x="2112" y="997"/>
                  <a:pt x="2138" y="981"/>
                  <a:pt x="2155" y="948"/>
                </a:cubicBezTo>
                <a:cubicBezTo>
                  <a:pt x="2185" y="890"/>
                  <a:pt x="2162" y="916"/>
                  <a:pt x="2192" y="864"/>
                </a:cubicBezTo>
                <a:cubicBezTo>
                  <a:pt x="2197" y="854"/>
                  <a:pt x="2206" y="847"/>
                  <a:pt x="2211" y="837"/>
                </a:cubicBezTo>
                <a:cubicBezTo>
                  <a:pt x="2222" y="813"/>
                  <a:pt x="2239" y="762"/>
                  <a:pt x="2239" y="762"/>
                </a:cubicBezTo>
                <a:cubicBezTo>
                  <a:pt x="2236" y="617"/>
                  <a:pt x="2235" y="471"/>
                  <a:pt x="2229" y="326"/>
                </a:cubicBezTo>
                <a:cubicBezTo>
                  <a:pt x="2228" y="298"/>
                  <a:pt x="2196" y="222"/>
                  <a:pt x="2183" y="214"/>
                </a:cubicBezTo>
                <a:cubicBezTo>
                  <a:pt x="2126" y="177"/>
                  <a:pt x="2076" y="115"/>
                  <a:pt x="2016" y="84"/>
                </a:cubicBezTo>
                <a:cubicBezTo>
                  <a:pt x="1998" y="75"/>
                  <a:pt x="1978" y="74"/>
                  <a:pt x="1960" y="65"/>
                </a:cubicBezTo>
                <a:cubicBezTo>
                  <a:pt x="1950" y="60"/>
                  <a:pt x="1943" y="49"/>
                  <a:pt x="1932" y="47"/>
                </a:cubicBezTo>
                <a:cubicBezTo>
                  <a:pt x="1771" y="24"/>
                  <a:pt x="1774" y="92"/>
                  <a:pt x="1774" y="28"/>
                </a:cubicBezTo>
                <a:close/>
              </a:path>
            </a:pathLst>
          </a:custGeom>
          <a:noFill/>
          <a:ln w="38100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88424" name="Text Box 8"/>
          <p:cNvSpPr txBox="1">
            <a:spLocks noChangeArrowheads="1"/>
          </p:cNvSpPr>
          <p:nvPr/>
        </p:nvSpPr>
        <p:spPr bwMode="auto">
          <a:xfrm>
            <a:off x="2268538" y="3802087"/>
            <a:ext cx="1152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b="1" baseline="0">
                <a:solidFill>
                  <a:srgbClr val="FF0000"/>
                </a:solidFill>
                <a:latin typeface="Tahoma" pitchFamily="34" charset="0"/>
              </a:rPr>
              <a:t>Real </a:t>
            </a:r>
          </a:p>
        </p:txBody>
      </p:sp>
      <p:sp>
        <p:nvSpPr>
          <p:cNvPr id="188425" name="Text Box 9"/>
          <p:cNvSpPr txBox="1">
            <a:spLocks noChangeArrowheads="1"/>
          </p:cNvSpPr>
          <p:nvPr/>
        </p:nvSpPr>
        <p:spPr bwMode="auto">
          <a:xfrm>
            <a:off x="7164388" y="3081362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b="1" baseline="0" dirty="0">
                <a:solidFill>
                  <a:srgbClr val="FFFF00"/>
                </a:solidFill>
                <a:latin typeface="Tahoma" pitchFamily="34" charset="0"/>
              </a:rPr>
              <a:t>Imaginary </a:t>
            </a:r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69643" name="Object 11"/>
          <p:cNvGraphicFramePr>
            <a:graphicFrameLocks noChangeAspect="1"/>
          </p:cNvGraphicFramePr>
          <p:nvPr/>
        </p:nvGraphicFramePr>
        <p:xfrm>
          <a:off x="359184" y="5443046"/>
          <a:ext cx="4924179" cy="878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5" name="Equation" r:id="rId9" imgW="2832100" imgH="508000" progId="Equation.3">
                  <p:embed/>
                </p:oleObj>
              </mc:Choice>
              <mc:Fallback>
                <p:oleObj name="Equation" r:id="rId9" imgW="2832100" imgH="508000" progId="Equation.3">
                  <p:embed/>
                  <p:pic>
                    <p:nvPicPr>
                      <p:cNvPr id="696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184" y="5443046"/>
                        <a:ext cx="4924179" cy="87820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69645" name="Object 13"/>
          <p:cNvGraphicFramePr>
            <a:graphicFrameLocks noChangeAspect="1"/>
          </p:cNvGraphicFramePr>
          <p:nvPr/>
        </p:nvGraphicFramePr>
        <p:xfrm>
          <a:off x="5418370" y="5517232"/>
          <a:ext cx="3542260" cy="786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6" name="Equation" r:id="rId11" imgW="1930400" imgH="431800" progId="Equation.3">
                  <p:embed/>
                </p:oleObj>
              </mc:Choice>
              <mc:Fallback>
                <p:oleObj name="Equation" r:id="rId11" imgW="1930400" imgH="431800" progId="Equation.3">
                  <p:embed/>
                  <p:pic>
                    <p:nvPicPr>
                      <p:cNvPr id="6964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370" y="5517232"/>
                        <a:ext cx="3542260" cy="78625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358748" y="4723909"/>
            <a:ext cx="86868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Now, we can derive equations for the system’ gain and phase characteristics as follows: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noFill/>
        </p:spPr>
        <p:txBody>
          <a:bodyPr/>
          <a:lstStyle/>
          <a:p>
            <a:pPr eaLnBrk="1" hangingPunct="1"/>
            <a:r>
              <a:rPr lang="en-GB" sz="3600" dirty="0"/>
              <a:t>Example 6 – frequency response</a:t>
            </a:r>
          </a:p>
        </p:txBody>
      </p:sp>
      <p:pic>
        <p:nvPicPr>
          <p:cNvPr id="2" name="59858949">
            <a:hlinkClick r:id="" action="ppaction://media"/>
            <a:extLst>
              <a:ext uri="{FF2B5EF4-FFF2-40B4-BE49-F238E27FC236}">
                <a16:creationId xmlns:a16="http://schemas.microsoft.com/office/drawing/2014/main" id="{41A0F286-7410-40EC-B2B5-7AD3892C89B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02613" y="3444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8916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8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26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8422" grpId="0" animBg="1"/>
      <p:bldP spid="188423" grpId="0" animBg="1"/>
      <p:bldP spid="188424" grpId="0"/>
      <p:bldP spid="18842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F02382A-0C28-4F1D-9D16-4925B4FD3F2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620713"/>
            <a:ext cx="9144000" cy="2160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Final step would be the plotting of gain and phase characteristics.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GB" baseline="0" dirty="0">
              <a:solidFill>
                <a:schemeClr val="accent1">
                  <a:lumMod val="75000"/>
                </a:schemeClr>
              </a:solidFill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To do that we need to give a range of values to  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  <a:sym typeface="Symbol" pitchFamily="18" charset="2"/>
              </a:rPr>
              <a:t>w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from 0 to 2 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  <a:sym typeface="Symbol" pitchFamily="18" charset="2"/>
              </a:rPr>
              <a:t>p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and calculate the corresponding gain and phase (in radian or degrees):</a:t>
            </a: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-71438" y="3581400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sp>
        <p:nvSpPr>
          <p:cNvPr id="189446" name="Rectangle 6"/>
          <p:cNvSpPr>
            <a:spLocks noChangeArrowheads="1"/>
          </p:cNvSpPr>
          <p:nvPr/>
        </p:nvSpPr>
        <p:spPr bwMode="auto">
          <a:xfrm>
            <a:off x="361482" y="2634714"/>
            <a:ext cx="7993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  <a:sym typeface="Symbol" pitchFamily="18" charset="2"/>
              </a:rPr>
              <a:t>           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  <a:sym typeface="Symbol" pitchFamily="18" charset="2"/>
              </a:rPr>
              <a:t>w            0,                 0.25p,           0.5p,         0.75p,           p ,    . . . . . . . 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505945" y="3282930"/>
            <a:ext cx="50403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800" baseline="0">
              <a:solidFill>
                <a:schemeClr val="accent1">
                  <a:lumMod val="75000"/>
                </a:schemeClr>
              </a:solidFill>
              <a:latin typeface="Tahoma" pitchFamily="34" charset="0"/>
            </a:endParaRPr>
          </a:p>
        </p:txBody>
      </p:sp>
      <p:sp>
        <p:nvSpPr>
          <p:cNvPr id="189448" name="Text Box 8"/>
          <p:cNvSpPr txBox="1">
            <a:spLocks noChangeArrowheads="1"/>
          </p:cNvSpPr>
          <p:nvPr/>
        </p:nvSpPr>
        <p:spPr bwMode="auto">
          <a:xfrm>
            <a:off x="505945" y="3282930"/>
            <a:ext cx="77041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1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|H(</a:t>
            </a:r>
            <a:r>
              <a:rPr lang="en-GB" sz="1800" b="1" baseline="0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e</a:t>
            </a:r>
            <a:r>
              <a:rPr lang="en-GB" sz="1800" b="1" baseline="30000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jw</a:t>
            </a:r>
            <a:r>
              <a:rPr lang="en-GB" sz="1800" b="1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)|    2.0000     1.3572     0.8944    0.7148,     0.6667, . . . . . . </a:t>
            </a:r>
          </a:p>
        </p:txBody>
      </p:sp>
      <p:sp>
        <p:nvSpPr>
          <p:cNvPr id="189449" name="Text Box 9"/>
          <p:cNvSpPr txBox="1">
            <a:spLocks noChangeArrowheads="1"/>
          </p:cNvSpPr>
          <p:nvPr/>
        </p:nvSpPr>
        <p:spPr bwMode="auto">
          <a:xfrm>
            <a:off x="577382" y="3932218"/>
            <a:ext cx="77041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1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&lt;</a:t>
            </a:r>
            <a:r>
              <a:rPr lang="en-GB" sz="1800" b="1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H(</a:t>
            </a:r>
            <a:r>
              <a:rPr lang="en-GB" sz="1800" b="1" baseline="0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e</a:t>
            </a:r>
            <a:r>
              <a:rPr lang="en-GB" sz="1800" b="1" baseline="30000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jw</a:t>
            </a:r>
            <a:r>
              <a:rPr lang="en-GB" sz="1800" b="1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)     0.0000   -28.6751   -26.5651  -14.6388   0.0000, . . . . . .</a:t>
            </a:r>
          </a:p>
        </p:txBody>
      </p:sp>
      <p:sp>
        <p:nvSpPr>
          <p:cNvPr id="189451" name="Line 11"/>
          <p:cNvSpPr>
            <a:spLocks noChangeShapeType="1"/>
          </p:cNvSpPr>
          <p:nvPr/>
        </p:nvSpPr>
        <p:spPr bwMode="auto">
          <a:xfrm>
            <a:off x="505945" y="3095605"/>
            <a:ext cx="8208962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9452" name="Line 12"/>
          <p:cNvSpPr>
            <a:spLocks noChangeShapeType="1"/>
          </p:cNvSpPr>
          <p:nvPr/>
        </p:nvSpPr>
        <p:spPr bwMode="auto">
          <a:xfrm>
            <a:off x="1657428" y="2379584"/>
            <a:ext cx="0" cy="2303463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59858966">
            <a:hlinkClick r:id="" action="ppaction://media"/>
            <a:extLst>
              <a:ext uri="{FF2B5EF4-FFF2-40B4-BE49-F238E27FC236}">
                <a16:creationId xmlns:a16="http://schemas.microsoft.com/office/drawing/2014/main" id="{2C93F95C-4763-4D65-8B40-A3FC76E75A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5625" y="5883275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1209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9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1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9446" grpId="0"/>
      <p:bldP spid="189448" grpId="0"/>
      <p:bldP spid="189449" grpId="0"/>
      <p:bldP spid="189451" grpId="0" animBg="1"/>
      <p:bldP spid="18945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681557-CFA1-4673-90B0-CD08768B69D9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1828800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SG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38581"/>
            <a:ext cx="6748463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272256" y="1649606"/>
            <a:ext cx="432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Result in graphical form: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noFill/>
        </p:spPr>
        <p:txBody>
          <a:bodyPr/>
          <a:lstStyle/>
          <a:p>
            <a:pPr eaLnBrk="1" hangingPunct="1"/>
            <a:r>
              <a:rPr lang="en-GB" sz="3600" dirty="0"/>
              <a:t>Example 6 – frequency 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2951280" y="1283231"/>
              <a:ext cx="6899040" cy="13723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8680" y="1270631"/>
                <a:ext cx="6923880" cy="13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/>
              <p14:cNvContentPartPr/>
              <p14:nvPr/>
            </p14:nvContentPartPr>
            <p14:xfrm>
              <a:off x="3413187" y="2534002"/>
              <a:ext cx="1328400" cy="2026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8787" y="2528602"/>
                <a:ext cx="1357200" cy="20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/>
              <p14:cNvContentPartPr/>
              <p14:nvPr/>
            </p14:nvContentPartPr>
            <p14:xfrm>
              <a:off x="11126907" y="3906322"/>
              <a:ext cx="360" cy="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14307" y="3893722"/>
                <a:ext cx="25560" cy="255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59858975">
            <a:hlinkClick r:id="" action="ppaction://media"/>
            <a:extLst>
              <a:ext uri="{FF2B5EF4-FFF2-40B4-BE49-F238E27FC236}">
                <a16:creationId xmlns:a16="http://schemas.microsoft.com/office/drawing/2014/main" id="{A059CB1C-AA63-4735-B38C-4EE31EE86D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62913" y="487363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8000" y="6637072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542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B52613A-5B16-4116-B02F-BC57995864DD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69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2707" name="Rectangle 2"/>
          <p:cNvSpPr>
            <a:spLocks noChangeArrowheads="1"/>
          </p:cNvSpPr>
          <p:nvPr/>
        </p:nvSpPr>
        <p:spPr bwMode="auto">
          <a:xfrm>
            <a:off x="1512094" y="4059238"/>
            <a:ext cx="6119812" cy="216058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title"/>
          </p:nvPr>
        </p:nvSpPr>
        <p:spPr>
          <a:xfrm>
            <a:off x="612648" y="515938"/>
            <a:ext cx="7415736" cy="703262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sz="3600" dirty="0"/>
              <a:t>Example 7 – Frequency Response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459038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digital network shown below answer the followings: 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lphaLcParenR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impulse response of the system? (h(n)=?)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lphaLcParenR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filtering function does the system show? 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lphaLcParenR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gain of the system at 2 kHz if the sampling frequency used is 8 kHz?</a:t>
            </a: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710" name="Group 5"/>
          <p:cNvGrpSpPr>
            <a:grpSpLocks/>
          </p:cNvGrpSpPr>
          <p:nvPr/>
        </p:nvGrpSpPr>
        <p:grpSpPr bwMode="auto">
          <a:xfrm flipH="1">
            <a:off x="5181600" y="5410200"/>
            <a:ext cx="457200" cy="457200"/>
            <a:chOff x="2256" y="1776"/>
            <a:chExt cx="288" cy="288"/>
          </a:xfrm>
        </p:grpSpPr>
        <p:sp>
          <p:nvSpPr>
            <p:cNvPr id="72732" name="Oval 6"/>
            <p:cNvSpPr>
              <a:spLocks noChangeArrowheads="1"/>
            </p:cNvSpPr>
            <p:nvPr/>
          </p:nvSpPr>
          <p:spPr bwMode="auto">
            <a:xfrm>
              <a:off x="2256" y="1776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2400" y="18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2304" y="192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72711" name="Text Box 9"/>
          <p:cNvSpPr txBox="1">
            <a:spLocks noChangeArrowheads="1"/>
          </p:cNvSpPr>
          <p:nvPr/>
        </p:nvSpPr>
        <p:spPr bwMode="auto">
          <a:xfrm flipH="1">
            <a:off x="4038600" y="4267200"/>
            <a:ext cx="609600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latin typeface="Arial Narrow" pitchFamily="34" charset="0"/>
              </a:rPr>
              <a:t>z</a:t>
            </a:r>
            <a:r>
              <a:rPr lang="en-GB" sz="1800" b="1" baseline="30000">
                <a:latin typeface="Arial Narrow" pitchFamily="34" charset="0"/>
              </a:rPr>
              <a:t>-1</a:t>
            </a:r>
            <a:endParaRPr lang="en-GB" sz="1800" b="1" baseline="0">
              <a:latin typeface="Arial Narrow" pitchFamily="34" charset="0"/>
            </a:endParaRPr>
          </a:p>
        </p:txBody>
      </p:sp>
      <p:grpSp>
        <p:nvGrpSpPr>
          <p:cNvPr id="72712" name="Group 10"/>
          <p:cNvGrpSpPr>
            <a:grpSpLocks/>
          </p:cNvGrpSpPr>
          <p:nvPr/>
        </p:nvGrpSpPr>
        <p:grpSpPr bwMode="auto">
          <a:xfrm rot="16200000" flipH="1">
            <a:off x="3390900" y="4762500"/>
            <a:ext cx="228600" cy="457200"/>
            <a:chOff x="1488" y="1200"/>
            <a:chExt cx="144" cy="288"/>
          </a:xfrm>
        </p:grpSpPr>
        <p:sp>
          <p:nvSpPr>
            <p:cNvPr id="72729" name="Line 11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72730" name="Line 12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72731" name="Line 13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72713" name="Line 14"/>
          <p:cNvSpPr>
            <a:spLocks noChangeShapeType="1"/>
          </p:cNvSpPr>
          <p:nvPr/>
        </p:nvSpPr>
        <p:spPr bwMode="auto">
          <a:xfrm>
            <a:off x="5638800" y="56388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72714" name="Line 15"/>
          <p:cNvSpPr>
            <a:spLocks noChangeShapeType="1"/>
          </p:cNvSpPr>
          <p:nvPr/>
        </p:nvSpPr>
        <p:spPr bwMode="auto">
          <a:xfrm>
            <a:off x="2514600" y="4495800"/>
            <a:ext cx="152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72715" name="Line 16"/>
          <p:cNvSpPr>
            <a:spLocks noChangeShapeType="1"/>
          </p:cNvSpPr>
          <p:nvPr/>
        </p:nvSpPr>
        <p:spPr bwMode="auto">
          <a:xfrm>
            <a:off x="5410200" y="44958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72716" name="Line 17"/>
          <p:cNvSpPr>
            <a:spLocks noChangeShapeType="1"/>
          </p:cNvSpPr>
          <p:nvPr/>
        </p:nvSpPr>
        <p:spPr bwMode="auto">
          <a:xfrm>
            <a:off x="5410200" y="51054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72717" name="Line 18"/>
          <p:cNvSpPr>
            <a:spLocks noChangeShapeType="1"/>
          </p:cNvSpPr>
          <p:nvPr/>
        </p:nvSpPr>
        <p:spPr bwMode="auto">
          <a:xfrm>
            <a:off x="3505200" y="5638800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72718" name="Text Box 19"/>
          <p:cNvSpPr txBox="1">
            <a:spLocks noChangeArrowheads="1"/>
          </p:cNvSpPr>
          <p:nvPr/>
        </p:nvSpPr>
        <p:spPr bwMode="auto">
          <a:xfrm>
            <a:off x="1905000" y="4267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  <a:latin typeface="Arial Narrow" pitchFamily="34" charset="0"/>
              </a:rPr>
              <a:t>x(n)</a:t>
            </a:r>
          </a:p>
        </p:txBody>
      </p:sp>
      <p:sp>
        <p:nvSpPr>
          <p:cNvPr id="72719" name="Text Box 20"/>
          <p:cNvSpPr txBox="1">
            <a:spLocks noChangeArrowheads="1"/>
          </p:cNvSpPr>
          <p:nvPr/>
        </p:nvSpPr>
        <p:spPr bwMode="auto">
          <a:xfrm>
            <a:off x="6629400" y="5410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  <a:latin typeface="Arial Narrow" pitchFamily="34" charset="0"/>
              </a:rPr>
              <a:t>y(n)</a:t>
            </a:r>
          </a:p>
        </p:txBody>
      </p:sp>
      <p:sp>
        <p:nvSpPr>
          <p:cNvPr id="72720" name="Text Box 21"/>
          <p:cNvSpPr txBox="1">
            <a:spLocks noChangeArrowheads="1"/>
          </p:cNvSpPr>
          <p:nvPr/>
        </p:nvSpPr>
        <p:spPr bwMode="auto">
          <a:xfrm>
            <a:off x="2590800" y="48768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</a:rPr>
              <a:t>0.5</a:t>
            </a:r>
          </a:p>
        </p:txBody>
      </p:sp>
      <p:grpSp>
        <p:nvGrpSpPr>
          <p:cNvPr id="72721" name="Group 22"/>
          <p:cNvGrpSpPr>
            <a:grpSpLocks/>
          </p:cNvGrpSpPr>
          <p:nvPr/>
        </p:nvGrpSpPr>
        <p:grpSpPr bwMode="auto">
          <a:xfrm rot="16200000" flipH="1">
            <a:off x="5295900" y="4762500"/>
            <a:ext cx="228600" cy="457200"/>
            <a:chOff x="1488" y="1200"/>
            <a:chExt cx="144" cy="288"/>
          </a:xfrm>
        </p:grpSpPr>
        <p:sp>
          <p:nvSpPr>
            <p:cNvPr id="72726" name="Line 23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72727" name="Line 24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72728" name="Line 25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72722" name="Line 26"/>
          <p:cNvSpPr>
            <a:spLocks noChangeShapeType="1"/>
          </p:cNvSpPr>
          <p:nvPr/>
        </p:nvSpPr>
        <p:spPr bwMode="auto">
          <a:xfrm flipV="1">
            <a:off x="3505200" y="44958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72723" name="Line 27"/>
          <p:cNvSpPr>
            <a:spLocks noChangeShapeType="1"/>
          </p:cNvSpPr>
          <p:nvPr/>
        </p:nvSpPr>
        <p:spPr bwMode="auto">
          <a:xfrm>
            <a:off x="3505200" y="51054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72724" name="Text Box 28"/>
          <p:cNvSpPr txBox="1">
            <a:spLocks noChangeArrowheads="1"/>
          </p:cNvSpPr>
          <p:nvPr/>
        </p:nvSpPr>
        <p:spPr bwMode="auto">
          <a:xfrm>
            <a:off x="5562600" y="48768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="1" baseline="0">
                <a:solidFill>
                  <a:srgbClr val="0066FF"/>
                </a:solidFill>
              </a:rPr>
              <a:t>-0.5</a:t>
            </a:r>
          </a:p>
        </p:txBody>
      </p:sp>
      <p:sp>
        <p:nvSpPr>
          <p:cNvPr id="72725" name="Line 29"/>
          <p:cNvSpPr>
            <a:spLocks noChangeShapeType="1"/>
          </p:cNvSpPr>
          <p:nvPr/>
        </p:nvSpPr>
        <p:spPr bwMode="auto">
          <a:xfrm>
            <a:off x="4648200" y="4495800"/>
            <a:ext cx="76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pic>
        <p:nvPicPr>
          <p:cNvPr id="2" name="59858988">
            <a:hlinkClick r:id="" action="ppaction://media"/>
            <a:extLst>
              <a:ext uri="{FF2B5EF4-FFF2-40B4-BE49-F238E27FC236}">
                <a16:creationId xmlns:a16="http://schemas.microsoft.com/office/drawing/2014/main" id="{0B9C6C1C-9A43-4D35-A09F-E176E84796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5625" y="51593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32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D694165-940D-4F69-9698-83D12F10A092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Computing z-transform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19300"/>
            <a:ext cx="4598988" cy="4106863"/>
          </a:xfrm>
        </p:spPr>
        <p:txBody>
          <a:bodyPr/>
          <a:lstStyle/>
          <a:p>
            <a:pPr marL="577850" indent="-577850" eaLnBrk="1" hangingPunct="1">
              <a:buFontTx/>
              <a:buNone/>
            </a:pPr>
            <a:r>
              <a:rPr lang="en-GB" dirty="0"/>
              <a:t>Exponential function</a:t>
            </a:r>
          </a:p>
          <a:p>
            <a:pPr marL="577850" indent="-577850" eaLnBrk="1" hangingPunct="1">
              <a:buFontTx/>
              <a:buNone/>
            </a:pP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x(n) = </a:t>
            </a:r>
            <a:r>
              <a:rPr lang="en-GB" dirty="0" err="1">
                <a:solidFill>
                  <a:srgbClr val="FF0000"/>
                </a:solidFill>
              </a:rPr>
              <a:t>a</a:t>
            </a:r>
            <a:r>
              <a:rPr lang="en-GB" baseline="30000" dirty="0" err="1">
                <a:solidFill>
                  <a:srgbClr val="FF0000"/>
                </a:solidFill>
              </a:rPr>
              <a:t>n</a:t>
            </a:r>
            <a:r>
              <a:rPr lang="en-GB" dirty="0" err="1">
                <a:solidFill>
                  <a:srgbClr val="FF0000"/>
                </a:solidFill>
                <a:sym typeface="Symbol" pitchFamily="18" charset="2"/>
              </a:rPr>
              <a:t>u</a:t>
            </a:r>
            <a:r>
              <a:rPr lang="en-GB" dirty="0">
                <a:solidFill>
                  <a:srgbClr val="FF0000"/>
                </a:solidFill>
                <a:sym typeface="Symbol" pitchFamily="18" charset="2"/>
              </a:rPr>
              <a:t>(n)</a:t>
            </a:r>
          </a:p>
          <a:p>
            <a:pPr marL="577850" indent="-577850" eaLnBrk="1" hangingPunct="1">
              <a:buFontTx/>
              <a:buNone/>
            </a:pPr>
            <a:r>
              <a:rPr lang="en-GB" dirty="0">
                <a:sym typeface="Symbol" pitchFamily="18" charset="2"/>
              </a:rPr>
              <a:t>	</a:t>
            </a:r>
            <a:endParaRPr lang="en-GB" dirty="0"/>
          </a:p>
        </p:txBody>
      </p:sp>
      <p:graphicFrame>
        <p:nvGraphicFramePr>
          <p:cNvPr id="8197" name="Object 4"/>
          <p:cNvGraphicFramePr>
            <a:graphicFrameLocks noChangeAspect="1"/>
          </p:cNvGraphicFramePr>
          <p:nvPr/>
        </p:nvGraphicFramePr>
        <p:xfrm>
          <a:off x="611188" y="3500438"/>
          <a:ext cx="44958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7" imgW="4495800" imgH="2438400" progId="Equation.3">
                  <p:embed/>
                </p:oleObj>
              </mc:Choice>
              <mc:Fallback>
                <p:oleObj name="Equation" r:id="rId7" imgW="4495800" imgH="2438400" progId="Equation.3">
                  <p:embed/>
                  <p:pic>
                    <p:nvPicPr>
                      <p:cNvPr id="81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500438"/>
                        <a:ext cx="4495800" cy="24384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2051050"/>
            <a:ext cx="28797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59858490">
            <a:hlinkClick r:id="" action="ppaction://media"/>
            <a:extLst>
              <a:ext uri="{FF2B5EF4-FFF2-40B4-BE49-F238E27FC236}">
                <a16:creationId xmlns:a16="http://schemas.microsoft.com/office/drawing/2014/main" id="{8A8220F0-49F9-4DEE-BB3C-5A837FF32D4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9600" y="606901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70887684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7847CE7-47E4-433E-9CDC-30868667280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1520" y="1628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Solution:</a:t>
            </a: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a)</a:t>
            </a: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From the network the difference equation is derived as:</a:t>
            </a:r>
          </a:p>
          <a:p>
            <a:pPr algn="ctr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y(n) = 0.5x(n) – 0.5x(n – 1)</a:t>
            </a: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By taking the z-transform, we have</a:t>
            </a:r>
          </a:p>
          <a:p>
            <a:pPr algn="ctr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Y(z) = 0.5X(z) – 0.5z</a:t>
            </a:r>
            <a:r>
              <a:rPr lang="en-GB" sz="2800" baseline="30000" dirty="0">
                <a:solidFill>
                  <a:schemeClr val="accent1">
                    <a:lumMod val="75000"/>
                  </a:schemeClr>
                </a:solidFill>
              </a:rPr>
              <a:t>–1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X(z)</a:t>
            </a:r>
          </a:p>
          <a:p>
            <a:pPr algn="ctr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ctr" eaLnBrk="1" hangingPunct="1">
              <a:buFontTx/>
              <a:buNone/>
            </a:pPr>
            <a:endParaRPr lang="en-GB" sz="2800" dirty="0">
              <a:solidFill>
                <a:srgbClr val="000066"/>
              </a:solidFill>
            </a:endParaRPr>
          </a:p>
          <a:p>
            <a:pPr algn="ctr" eaLnBrk="1" hangingPunct="1">
              <a:buFontTx/>
              <a:buNone/>
            </a:pPr>
            <a:endParaRPr lang="en-GB" sz="2800" dirty="0">
              <a:solidFill>
                <a:srgbClr val="000066"/>
              </a:solidFill>
            </a:endParaRPr>
          </a:p>
        </p:txBody>
      </p:sp>
      <p:graphicFrame>
        <p:nvGraphicFramePr>
          <p:cNvPr id="737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304612"/>
              </p:ext>
            </p:extLst>
          </p:nvPr>
        </p:nvGraphicFramePr>
        <p:xfrm>
          <a:off x="2483769" y="4782809"/>
          <a:ext cx="3311698" cy="918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2" name="Equation" r:id="rId7" imgW="3251200" imgH="901700" progId="Equation.3">
                  <p:embed/>
                </p:oleObj>
              </mc:Choice>
              <mc:Fallback>
                <p:oleObj name="Equation" r:id="rId7" imgW="3251200" imgH="901700" progId="Equation.3">
                  <p:embed/>
                  <p:pic>
                    <p:nvPicPr>
                      <p:cNvPr id="737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9" y="4782809"/>
                        <a:ext cx="3311698" cy="9186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737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550288"/>
              </p:ext>
            </p:extLst>
          </p:nvPr>
        </p:nvGraphicFramePr>
        <p:xfrm>
          <a:off x="2438751" y="5643078"/>
          <a:ext cx="4463826" cy="511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3" name="Equation" r:id="rId9" imgW="1739900" imgH="203200" progId="Equation.3">
                  <p:embed/>
                </p:oleObj>
              </mc:Choice>
              <mc:Fallback>
                <p:oleObj name="Equation" r:id="rId9" imgW="1739900" imgH="203200" progId="Equation.3">
                  <p:embed/>
                  <p:pic>
                    <p:nvPicPr>
                      <p:cNvPr id="737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751" y="5643078"/>
                        <a:ext cx="4463826" cy="51168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sz="3600" dirty="0"/>
              <a:t>Example 7 – Frequency Response</a:t>
            </a:r>
          </a:p>
        </p:txBody>
      </p:sp>
      <p:pic>
        <p:nvPicPr>
          <p:cNvPr id="2" name="59859006">
            <a:hlinkClick r:id="" action="ppaction://media"/>
            <a:extLst>
              <a:ext uri="{FF2B5EF4-FFF2-40B4-BE49-F238E27FC236}">
                <a16:creationId xmlns:a16="http://schemas.microsoft.com/office/drawing/2014/main" id="{6A0EEE09-E9FA-4BBF-B0E8-81AF5ACA76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42300" y="5870575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0868" y="98378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37436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DF39B69-7A57-4250-805F-066D12867D3E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7544" y="1289050"/>
            <a:ext cx="8435975" cy="55689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GB" sz="2800" dirty="0">
              <a:solidFill>
                <a:srgbClr val="FFCC00"/>
              </a:solidFill>
            </a:endParaRP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b) To find frequency response :</a:t>
            </a: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Magnitude response:</a:t>
            </a:r>
          </a:p>
          <a:p>
            <a:pPr eaLnBrk="1" hangingPunct="1"/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Phase response:</a:t>
            </a:r>
          </a:p>
          <a:p>
            <a:pPr algn="ctr" eaLnBrk="1" hangingPunct="1"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47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199511"/>
              </p:ext>
            </p:extLst>
          </p:nvPr>
        </p:nvGraphicFramePr>
        <p:xfrm>
          <a:off x="2989263" y="2249488"/>
          <a:ext cx="5305846" cy="1683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8" name="Equation" r:id="rId7" imgW="2158920" imgH="685800" progId="Equation.DSMT4">
                  <p:embed/>
                </p:oleObj>
              </mc:Choice>
              <mc:Fallback>
                <p:oleObj name="Equation" r:id="rId7" imgW="2158920" imgH="685800" progId="Equation.DSMT4">
                  <p:embed/>
                  <p:pic>
                    <p:nvPicPr>
                      <p:cNvPr id="747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2249488"/>
                        <a:ext cx="5305846" cy="168356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Object 5"/>
          <p:cNvGraphicFramePr>
            <a:graphicFrameLocks noChangeAspect="1"/>
          </p:cNvGraphicFramePr>
          <p:nvPr/>
        </p:nvGraphicFramePr>
        <p:xfrm>
          <a:off x="539552" y="4581128"/>
          <a:ext cx="6972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9" name="Equation" r:id="rId9" imgW="6972300" imgH="558800" progId="Equation.3">
                  <p:embed/>
                </p:oleObj>
              </mc:Choice>
              <mc:Fallback>
                <p:oleObj name="Equation" r:id="rId9" imgW="6972300" imgH="558800" progId="Equation.3">
                  <p:embed/>
                  <p:pic>
                    <p:nvPicPr>
                      <p:cNvPr id="747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581128"/>
                        <a:ext cx="6972300" cy="558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6"/>
          <p:cNvGraphicFramePr>
            <a:graphicFrameLocks noChangeAspect="1"/>
          </p:cNvGraphicFramePr>
          <p:nvPr/>
        </p:nvGraphicFramePr>
        <p:xfrm>
          <a:off x="3131840" y="5445224"/>
          <a:ext cx="3543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0" name="Equation" r:id="rId11" imgW="3543300" imgH="889000" progId="Equation.3">
                  <p:embed/>
                </p:oleObj>
              </mc:Choice>
              <mc:Fallback>
                <p:oleObj name="Equation" r:id="rId11" imgW="3543300" imgH="889000" progId="Equation.3">
                  <p:embed/>
                  <p:pic>
                    <p:nvPicPr>
                      <p:cNvPr id="747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5445224"/>
                        <a:ext cx="3543300" cy="889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827584" y="2420888"/>
          <a:ext cx="13763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1" name="Equation" r:id="rId13" imgW="888614" imgH="380835" progId="Equation.3">
                  <p:embed/>
                </p:oleObj>
              </mc:Choice>
              <mc:Fallback>
                <p:oleObj name="Equation" r:id="rId13" imgW="888614" imgH="380835" progId="Equation.3">
                  <p:embed/>
                  <p:pic>
                    <p:nvPicPr>
                      <p:cNvPr id="747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2151" t="-28355" r="-12151" b="-28355"/>
                      <a:stretch>
                        <a:fillRect/>
                      </a:stretch>
                    </p:blipFill>
                    <p:spPr bwMode="auto">
                      <a:xfrm>
                        <a:off x="827584" y="2420888"/>
                        <a:ext cx="1376362" cy="536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sz="3600" dirty="0"/>
              <a:t>Example 7 – Frequency Response</a:t>
            </a:r>
          </a:p>
        </p:txBody>
      </p:sp>
      <p:pic>
        <p:nvPicPr>
          <p:cNvPr id="2" name="59859017">
            <a:hlinkClick r:id="" action="ppaction://media"/>
            <a:extLst>
              <a:ext uri="{FF2B5EF4-FFF2-40B4-BE49-F238E27FC236}">
                <a16:creationId xmlns:a16="http://schemas.microsoft.com/office/drawing/2014/main" id="{51193FF6-4FB3-44B1-AC62-04C206544C4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950200" y="5843588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90960" y="61360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37912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312317"/>
            <a:ext cx="533400" cy="244475"/>
          </a:xfrm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B0F30D5-A648-4773-819B-4A5903B283CD}" type="slidenum">
              <a:rPr lang="en-GB" sz="1400" baseline="0" smtClean="0">
                <a:solidFill>
                  <a:schemeClr val="accent1">
                    <a:lumMod val="75000"/>
                  </a:schemeClr>
                </a:solidFill>
              </a:rPr>
              <a:pPr eaLnBrk="1" hangingPunct="1"/>
              <a:t>72</a:t>
            </a:fld>
            <a:endParaRPr lang="en-GB" sz="1400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284538"/>
            <a:ext cx="8061325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56193" y="1569184"/>
            <a:ext cx="8153400" cy="4495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182880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SG"/>
          </a:p>
        </p:txBody>
      </p:sp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292291" y="5606316"/>
            <a:ext cx="8640763" cy="5873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GB" sz="2800" baseline="0" dirty="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From the plot, it is obvious that the system is a high pass filter.</a:t>
            </a:r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289191" y="1511821"/>
            <a:ext cx="79930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  <a:sym typeface="Symbol" pitchFamily="18" charset="2"/>
              </a:rPr>
              <a:t>           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  <a:sym typeface="Symbol" pitchFamily="18" charset="2"/>
              </a:rPr>
              <a:t>w =          0,            0.25p,           0.5p,          0.75p,        p ,    . . . . . . . </a:t>
            </a:r>
          </a:p>
        </p:txBody>
      </p:sp>
      <p:sp>
        <p:nvSpPr>
          <p:cNvPr id="194568" name="Text Box 8"/>
          <p:cNvSpPr txBox="1">
            <a:spLocks noChangeArrowheads="1"/>
          </p:cNvSpPr>
          <p:nvPr/>
        </p:nvSpPr>
        <p:spPr bwMode="auto">
          <a:xfrm>
            <a:off x="612775" y="2052637"/>
            <a:ext cx="7704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1" baseline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|H(e</a:t>
            </a:r>
            <a:r>
              <a:rPr lang="en-GB" sz="1800" b="1" baseline="3000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jw</a:t>
            </a:r>
            <a:r>
              <a:rPr lang="en-GB" sz="1800" b="1" baseline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)|=0.000,    0.3827,    0.7071,    0.9239,    1.000, . . . . . . .</a:t>
            </a:r>
          </a:p>
        </p:txBody>
      </p:sp>
      <p:sp>
        <p:nvSpPr>
          <p:cNvPr id="194569" name="Text Box 9"/>
          <p:cNvSpPr txBox="1">
            <a:spLocks noChangeArrowheads="1"/>
          </p:cNvSpPr>
          <p:nvPr/>
        </p:nvSpPr>
        <p:spPr bwMode="auto">
          <a:xfrm>
            <a:off x="684213" y="2701925"/>
            <a:ext cx="7704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800" b="1" baseline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&lt;</a:t>
            </a:r>
            <a:r>
              <a:rPr lang="en-GB" sz="1800" b="1" baseline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H(e</a:t>
            </a:r>
            <a:r>
              <a:rPr lang="en-GB" sz="1800" b="1" baseline="3000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jw</a:t>
            </a:r>
            <a:r>
              <a:rPr lang="en-GB" sz="1800" b="1" baseline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) = 0.000,    67.500,   45.000,    22.500</a:t>
            </a:r>
            <a:r>
              <a:rPr lang="en-GB" sz="1800" baseline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 </a:t>
            </a:r>
            <a:r>
              <a:rPr lang="en-GB" sz="1800" b="1" baseline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,   0.000, . . . . . .</a:t>
            </a:r>
          </a:p>
        </p:txBody>
      </p:sp>
      <p:sp>
        <p:nvSpPr>
          <p:cNvPr id="194570" name="Freeform 10"/>
          <p:cNvSpPr>
            <a:spLocks/>
          </p:cNvSpPr>
          <p:nvPr/>
        </p:nvSpPr>
        <p:spPr bwMode="auto">
          <a:xfrm>
            <a:off x="3348038" y="4941888"/>
            <a:ext cx="2952750" cy="1223962"/>
          </a:xfrm>
          <a:custGeom>
            <a:avLst/>
            <a:gdLst>
              <a:gd name="T0" fmla="*/ 2147483647 w 2132"/>
              <a:gd name="T1" fmla="*/ 2147483647 h 702"/>
              <a:gd name="T2" fmla="*/ 2147483647 w 2132"/>
              <a:gd name="T3" fmla="*/ 2147483647 h 702"/>
              <a:gd name="T4" fmla="*/ 0 w 2132"/>
              <a:gd name="T5" fmla="*/ 0 h 7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2" h="702">
                <a:moveTo>
                  <a:pt x="2132" y="680"/>
                </a:moveTo>
                <a:cubicBezTo>
                  <a:pt x="1651" y="691"/>
                  <a:pt x="1171" y="702"/>
                  <a:pt x="816" y="589"/>
                </a:cubicBezTo>
                <a:cubicBezTo>
                  <a:pt x="461" y="476"/>
                  <a:pt x="128" y="98"/>
                  <a:pt x="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94571" name="Rectangle 11"/>
          <p:cNvSpPr>
            <a:spLocks noChangeArrowheads="1"/>
          </p:cNvSpPr>
          <p:nvPr/>
        </p:nvSpPr>
        <p:spPr bwMode="auto">
          <a:xfrm>
            <a:off x="6436276" y="5660350"/>
            <a:ext cx="1295400" cy="5048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94573" name="Line 13"/>
          <p:cNvSpPr>
            <a:spLocks noChangeShapeType="1"/>
          </p:cNvSpPr>
          <p:nvPr/>
        </p:nvSpPr>
        <p:spPr bwMode="auto">
          <a:xfrm>
            <a:off x="684213" y="1936750"/>
            <a:ext cx="78486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6263608" cy="990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sz="3600" dirty="0"/>
              <a:t>Example 7 – Frequency Response</a:t>
            </a:r>
          </a:p>
        </p:txBody>
      </p:sp>
      <p:pic>
        <p:nvPicPr>
          <p:cNvPr id="2" name="59859046">
            <a:hlinkClick r:id="" action="ppaction://media"/>
            <a:extLst>
              <a:ext uri="{FF2B5EF4-FFF2-40B4-BE49-F238E27FC236}">
                <a16:creationId xmlns:a16="http://schemas.microsoft.com/office/drawing/2014/main" id="{BC22B750-0AD6-40D8-BA86-616AC83E93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99357" y="628767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99714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4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3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9" dur="50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2000"/>
                                        <p:tgtEl>
                                          <p:spTgt spid="194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3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4567" grpId="0"/>
      <p:bldP spid="194568" grpId="0"/>
      <p:bldP spid="194570" grpId="0" animBg="1"/>
      <p:bldP spid="194570" grpId="1" animBg="1"/>
      <p:bldP spid="194570" grpId="2" animBg="1"/>
      <p:bldP spid="194571" grpId="0" animBg="1"/>
      <p:bldP spid="194571" grpId="1" animBg="1"/>
      <p:bldP spid="19457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3E32476-2B0F-42A5-91CD-FC0E34E891E7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916832"/>
            <a:ext cx="8893175" cy="4824536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c) 2 kHz in normalized angular frequency: </a:t>
            </a:r>
          </a:p>
          <a:p>
            <a:pPr eaLnBrk="1" hangingPunct="1">
              <a:lnSpc>
                <a:spcPct val="90000"/>
              </a:lnSpc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and gain at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w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=0.5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p</a:t>
            </a:r>
          </a:p>
          <a:p>
            <a:pPr eaLnBrk="1" hangingPunct="1">
              <a:lnSpc>
                <a:spcPct val="90000"/>
              </a:lnSpc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Hence, the gain of the filter at 2 kHz is 0.7071 (–3dB).</a:t>
            </a:r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611560" y="2492896"/>
          <a:ext cx="2592288" cy="7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Equation" r:id="rId7" imgW="2832100" imgH="825500" progId="Equation.3">
                  <p:embed/>
                </p:oleObj>
              </mc:Choice>
              <mc:Fallback>
                <p:oleObj name="Equation" r:id="rId7" imgW="2832100" imgH="825500" progId="Equation.3">
                  <p:embed/>
                  <p:pic>
                    <p:nvPicPr>
                      <p:cNvPr id="768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492896"/>
                        <a:ext cx="2592288" cy="755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539552" y="3284984"/>
          <a:ext cx="7315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7" name="Equation" r:id="rId9" imgW="7315200" imgH="558800" progId="Equation.3">
                  <p:embed/>
                </p:oleObj>
              </mc:Choice>
              <mc:Fallback>
                <p:oleObj name="Equation" r:id="rId9" imgW="7315200" imgH="558800" progId="Equation.3">
                  <p:embed/>
                  <p:pic>
                    <p:nvPicPr>
                      <p:cNvPr id="768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284984"/>
                        <a:ext cx="7315200" cy="558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6" name="Object 6"/>
          <p:cNvGraphicFramePr>
            <a:graphicFrameLocks noChangeAspect="1"/>
          </p:cNvGraphicFramePr>
          <p:nvPr/>
        </p:nvGraphicFramePr>
        <p:xfrm>
          <a:off x="467544" y="4509120"/>
          <a:ext cx="2743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8" name="Equation" r:id="rId11" imgW="2743200" imgH="558800" progId="Equation.3">
                  <p:embed/>
                </p:oleObj>
              </mc:Choice>
              <mc:Fallback>
                <p:oleObj name="Equation" r:id="rId11" imgW="2743200" imgH="558800" progId="Equation.3">
                  <p:embed/>
                  <p:pic>
                    <p:nvPicPr>
                      <p:cNvPr id="768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509120"/>
                        <a:ext cx="2743200" cy="558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6839672" cy="990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sz="3600" dirty="0"/>
              <a:t>Example 7 – Frequency Response</a:t>
            </a:r>
          </a:p>
        </p:txBody>
      </p:sp>
      <p:pic>
        <p:nvPicPr>
          <p:cNvPr id="2" name="59859053">
            <a:hlinkClick r:id="" action="ppaction://media"/>
            <a:extLst>
              <a:ext uri="{FF2B5EF4-FFF2-40B4-BE49-F238E27FC236}">
                <a16:creationId xmlns:a16="http://schemas.microsoft.com/office/drawing/2014/main" id="{30B87E46-9019-48DE-8DED-BF158C20D8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83550" y="612140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426412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0" y="1268760"/>
            <a:ext cx="533400" cy="244475"/>
          </a:xfrm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B042281-A6FF-484F-84CA-4C5EFA5B8AC1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74</a:t>
            </a:fld>
            <a:endParaRPr lang="en-GB" sz="1400" baseline="0" dirty="0">
              <a:solidFill>
                <a:schemeClr val="bg1"/>
              </a:solidFill>
            </a:endParaRPr>
          </a:p>
        </p:txBody>
      </p:sp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25322" y="6021289"/>
            <a:ext cx="900112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GB" sz="2800" baseline="0" dirty="0">
                <a:solidFill>
                  <a:srgbClr val="000066"/>
                </a:solidFill>
              </a:rPr>
              <a:t>	</a:t>
            </a:r>
            <a:r>
              <a:rPr lang="en-GB" baseline="0" dirty="0">
                <a:solidFill>
                  <a:srgbClr val="FFCC00"/>
                </a:solidFill>
              </a:rPr>
              <a:t>we can deduce that </a:t>
            </a:r>
            <a:r>
              <a:rPr lang="en-GB" baseline="0" dirty="0">
                <a:solidFill>
                  <a:srgbClr val="FFCC00"/>
                </a:solidFill>
                <a:latin typeface="Symbol" pitchFamily="18" charset="2"/>
              </a:rPr>
              <a:t>w</a:t>
            </a:r>
            <a:r>
              <a:rPr lang="en-GB" baseline="0" dirty="0">
                <a:solidFill>
                  <a:srgbClr val="FFCC00"/>
                </a:solidFill>
              </a:rPr>
              <a:t>=2</a:t>
            </a:r>
            <a:r>
              <a:rPr lang="en-GB" baseline="0" dirty="0">
                <a:solidFill>
                  <a:srgbClr val="FFCC00"/>
                </a:solidFill>
                <a:latin typeface="Symbol" pitchFamily="18" charset="2"/>
              </a:rPr>
              <a:t>p</a:t>
            </a:r>
            <a:r>
              <a:rPr lang="en-GB" baseline="0" dirty="0">
                <a:solidFill>
                  <a:srgbClr val="FFCC00"/>
                </a:solidFill>
              </a:rPr>
              <a:t> indicates f=</a:t>
            </a:r>
            <a:r>
              <a:rPr lang="en-GB" baseline="0" dirty="0" err="1">
                <a:solidFill>
                  <a:srgbClr val="FFCC00"/>
                </a:solidFill>
              </a:rPr>
              <a:t>fs</a:t>
            </a:r>
            <a:r>
              <a:rPr lang="en-GB" baseline="0" dirty="0">
                <a:solidFill>
                  <a:srgbClr val="FFCC00"/>
                </a:solidFill>
              </a:rPr>
              <a:t>  and at </a:t>
            </a:r>
            <a:r>
              <a:rPr lang="en-GB" baseline="0" dirty="0">
                <a:solidFill>
                  <a:srgbClr val="FFCC00"/>
                </a:solidFill>
                <a:latin typeface="Symbol" pitchFamily="18" charset="2"/>
              </a:rPr>
              <a:t>w</a:t>
            </a:r>
            <a:r>
              <a:rPr lang="en-GB" baseline="0" dirty="0">
                <a:solidFill>
                  <a:srgbClr val="FFCC00"/>
                </a:solidFill>
              </a:rPr>
              <a:t>=</a:t>
            </a:r>
            <a:r>
              <a:rPr lang="en-GB" baseline="0" dirty="0">
                <a:solidFill>
                  <a:srgbClr val="FFCC00"/>
                </a:solidFill>
                <a:latin typeface="Symbol" pitchFamily="18" charset="2"/>
              </a:rPr>
              <a:t>p</a:t>
            </a:r>
            <a:r>
              <a:rPr lang="en-GB" baseline="0" dirty="0">
                <a:solidFill>
                  <a:srgbClr val="FFCC00"/>
                </a:solidFill>
              </a:rPr>
              <a:t> indicates f=</a:t>
            </a:r>
            <a:r>
              <a:rPr lang="en-GB" baseline="0" dirty="0" err="1">
                <a:solidFill>
                  <a:srgbClr val="FFCC00"/>
                </a:solidFill>
              </a:rPr>
              <a:t>fs</a:t>
            </a:r>
            <a:r>
              <a:rPr lang="en-GB" baseline="0" dirty="0">
                <a:solidFill>
                  <a:srgbClr val="FFCC00"/>
                </a:solidFill>
              </a:rPr>
              <a:t>/2</a:t>
            </a: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Important points to note</a:t>
            </a:r>
          </a:p>
        </p:txBody>
      </p:sp>
      <p:sp>
        <p:nvSpPr>
          <p:cNvPr id="7782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8710" y="1412776"/>
            <a:ext cx="7138987" cy="62547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Frequency axis is normalised.</a:t>
            </a:r>
          </a:p>
        </p:txBody>
      </p:sp>
      <p:graphicFrame>
        <p:nvGraphicFramePr>
          <p:cNvPr id="196613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223542886"/>
              </p:ext>
            </p:extLst>
          </p:nvPr>
        </p:nvGraphicFramePr>
        <p:xfrm>
          <a:off x="6124496" y="2714457"/>
          <a:ext cx="10350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4" name="Equation" r:id="rId7" imgW="1092200" imgH="914400" progId="Equation.3">
                  <p:embed/>
                </p:oleObj>
              </mc:Choice>
              <mc:Fallback>
                <p:oleObj name="Equation" r:id="rId7" imgW="1092200" imgH="914400" progId="Equation.3">
                  <p:embed/>
                  <p:pic>
                    <p:nvPicPr>
                      <p:cNvPr id="1966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496" y="2714457"/>
                        <a:ext cx="1035050" cy="787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1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01585" y="2420839"/>
          <a:ext cx="4979987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5" name="Visio" r:id="rId9" imgW="4291889" imgH="1604772" progId="Visio.Drawing.11">
                  <p:embed/>
                </p:oleObj>
              </mc:Choice>
              <mc:Fallback>
                <p:oleObj name="Visio" r:id="rId9" imgW="4291889" imgH="1604772" progId="Visio.Drawing.11">
                  <p:embed/>
                  <p:pic>
                    <p:nvPicPr>
                      <p:cNvPr id="778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585" y="2420839"/>
                        <a:ext cx="4979987" cy="1692275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5" name="Rectangle 7"/>
          <p:cNvSpPr>
            <a:spLocks noChangeArrowheads="1"/>
          </p:cNvSpPr>
          <p:nvPr/>
        </p:nvSpPr>
        <p:spPr bwMode="auto">
          <a:xfrm>
            <a:off x="25322" y="4292501"/>
            <a:ext cx="90011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GB" sz="2800" baseline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GB" baseline="0">
                <a:solidFill>
                  <a:schemeClr val="accent1">
                    <a:lumMod val="75000"/>
                  </a:schemeClr>
                </a:solidFill>
              </a:rPr>
              <a:t>Remember the definition of normalized angular frequency :	</a:t>
            </a:r>
          </a:p>
        </p:txBody>
      </p:sp>
      <p:sp>
        <p:nvSpPr>
          <p:cNvPr id="196616" name="Freeform 8"/>
          <p:cNvSpPr>
            <a:spLocks/>
          </p:cNvSpPr>
          <p:nvPr/>
        </p:nvSpPr>
        <p:spPr bwMode="auto">
          <a:xfrm>
            <a:off x="4130597" y="3716239"/>
            <a:ext cx="947738" cy="2449512"/>
          </a:xfrm>
          <a:custGeom>
            <a:avLst/>
            <a:gdLst>
              <a:gd name="T0" fmla="*/ 0 w 597"/>
              <a:gd name="T1" fmla="*/ 2147483647 h 1543"/>
              <a:gd name="T2" fmla="*/ 2147483647 w 597"/>
              <a:gd name="T3" fmla="*/ 2147483647 h 1543"/>
              <a:gd name="T4" fmla="*/ 2147483647 w 597"/>
              <a:gd name="T5" fmla="*/ 0 h 15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97" h="1543">
                <a:moveTo>
                  <a:pt x="0" y="1543"/>
                </a:moveTo>
                <a:cubicBezTo>
                  <a:pt x="291" y="1353"/>
                  <a:pt x="583" y="1164"/>
                  <a:pt x="590" y="907"/>
                </a:cubicBezTo>
                <a:cubicBezTo>
                  <a:pt x="597" y="650"/>
                  <a:pt x="321" y="325"/>
                  <a:pt x="45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6617" name="Freeform 9"/>
          <p:cNvSpPr>
            <a:spLocks/>
          </p:cNvSpPr>
          <p:nvPr/>
        </p:nvSpPr>
        <p:spPr bwMode="auto">
          <a:xfrm>
            <a:off x="2474835" y="3716239"/>
            <a:ext cx="5040312" cy="2449512"/>
          </a:xfrm>
          <a:custGeom>
            <a:avLst/>
            <a:gdLst>
              <a:gd name="T0" fmla="*/ 2147483647 w 3628"/>
              <a:gd name="T1" fmla="*/ 2147483647 h 1543"/>
              <a:gd name="T2" fmla="*/ 2147483647 w 3628"/>
              <a:gd name="T3" fmla="*/ 2147483647 h 1543"/>
              <a:gd name="T4" fmla="*/ 2147483647 w 3628"/>
              <a:gd name="T5" fmla="*/ 2147483647 h 1543"/>
              <a:gd name="T6" fmla="*/ 0 w 3628"/>
              <a:gd name="T7" fmla="*/ 0 h 154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28" h="1543">
                <a:moveTo>
                  <a:pt x="3628" y="1543"/>
                </a:moveTo>
                <a:cubicBezTo>
                  <a:pt x="3235" y="964"/>
                  <a:pt x="2842" y="385"/>
                  <a:pt x="2404" y="272"/>
                </a:cubicBezTo>
                <a:cubicBezTo>
                  <a:pt x="1966" y="159"/>
                  <a:pt x="1398" y="907"/>
                  <a:pt x="997" y="862"/>
                </a:cubicBezTo>
                <a:cubicBezTo>
                  <a:pt x="596" y="817"/>
                  <a:pt x="298" y="408"/>
                  <a:pt x="0" y="0"/>
                </a:cubicBezTo>
              </a:path>
            </a:pathLst>
          </a:custGeom>
          <a:noFill/>
          <a:ln w="28575" cap="flat" cmpd="sng">
            <a:solidFill>
              <a:srgbClr val="FFCC66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6618" name="Text Box 10"/>
          <p:cNvSpPr txBox="1">
            <a:spLocks noChangeArrowheads="1"/>
          </p:cNvSpPr>
          <p:nvPr/>
        </p:nvSpPr>
        <p:spPr bwMode="auto">
          <a:xfrm>
            <a:off x="515144" y="4602788"/>
            <a:ext cx="81359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For example, if the sampling frequency of the system is 10 kHz then </a:t>
            </a:r>
          </a:p>
          <a:p>
            <a:pPr eaLnBrk="1" hangingPunct="1">
              <a:spcBef>
                <a:spcPct val="50000"/>
              </a:spcBef>
            </a:pP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w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=2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p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 indicates 10Khz and 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w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=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p</a:t>
            </a:r>
            <a:r>
              <a:rPr lang="en-GB" b="1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 indicates 5 kHz in absolute frequency terms</a:t>
            </a:r>
          </a:p>
        </p:txBody>
      </p:sp>
      <p:sp>
        <p:nvSpPr>
          <p:cNvPr id="196619" name="Freeform 11"/>
          <p:cNvSpPr>
            <a:spLocks/>
          </p:cNvSpPr>
          <p:nvPr/>
        </p:nvSpPr>
        <p:spPr bwMode="auto">
          <a:xfrm>
            <a:off x="2546272" y="3860701"/>
            <a:ext cx="2808288" cy="2305050"/>
          </a:xfrm>
          <a:custGeom>
            <a:avLst/>
            <a:gdLst>
              <a:gd name="T0" fmla="*/ 2147483647 w 3719"/>
              <a:gd name="T1" fmla="*/ 2147483647 h 1452"/>
              <a:gd name="T2" fmla="*/ 2147483647 w 3719"/>
              <a:gd name="T3" fmla="*/ 2147483647 h 1452"/>
              <a:gd name="T4" fmla="*/ 0 w 3719"/>
              <a:gd name="T5" fmla="*/ 0 h 145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719" h="1452">
                <a:moveTo>
                  <a:pt x="3719" y="1452"/>
                </a:moveTo>
                <a:cubicBezTo>
                  <a:pt x="3303" y="1142"/>
                  <a:pt x="2888" y="832"/>
                  <a:pt x="2268" y="590"/>
                </a:cubicBezTo>
                <a:cubicBezTo>
                  <a:pt x="1648" y="348"/>
                  <a:pt x="355" y="91"/>
                  <a:pt x="0" y="0"/>
                </a:cubicBezTo>
              </a:path>
            </a:pathLst>
          </a:custGeom>
          <a:noFill/>
          <a:ln w="28575" cmpd="sng">
            <a:solidFill>
              <a:srgbClr val="21FF2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6620" name="Freeform 12"/>
          <p:cNvSpPr>
            <a:spLocks/>
          </p:cNvSpPr>
          <p:nvPr/>
        </p:nvSpPr>
        <p:spPr bwMode="auto">
          <a:xfrm>
            <a:off x="1609647" y="3860701"/>
            <a:ext cx="2520950" cy="2305050"/>
          </a:xfrm>
          <a:custGeom>
            <a:avLst/>
            <a:gdLst>
              <a:gd name="T0" fmla="*/ 0 w 1588"/>
              <a:gd name="T1" fmla="*/ 2147483647 h 1452"/>
              <a:gd name="T2" fmla="*/ 2147483647 w 1588"/>
              <a:gd name="T3" fmla="*/ 2147483647 h 1452"/>
              <a:gd name="T4" fmla="*/ 2147483647 w 1588"/>
              <a:gd name="T5" fmla="*/ 0 h 145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8" h="1452">
                <a:moveTo>
                  <a:pt x="0" y="1452"/>
                </a:moveTo>
                <a:cubicBezTo>
                  <a:pt x="502" y="1414"/>
                  <a:pt x="1005" y="1376"/>
                  <a:pt x="1270" y="1134"/>
                </a:cubicBezTo>
                <a:cubicBezTo>
                  <a:pt x="1535" y="892"/>
                  <a:pt x="1561" y="446"/>
                  <a:pt x="1588" y="0"/>
                </a:cubicBezTo>
              </a:path>
            </a:pathLst>
          </a:custGeom>
          <a:noFill/>
          <a:ln w="28575" cmpd="sng">
            <a:solidFill>
              <a:srgbClr val="21FF2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59859067">
            <a:hlinkClick r:id="" action="ppaction://media"/>
            <a:extLst>
              <a:ext uri="{FF2B5EF4-FFF2-40B4-BE49-F238E27FC236}">
                <a16:creationId xmlns:a16="http://schemas.microsoft.com/office/drawing/2014/main" id="{BDBA5924-6547-4EDD-A7DD-242148A4B3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597697" y="637449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0399" y="6596125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8149" y="32299"/>
            <a:ext cx="1408298" cy="31701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23664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60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60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60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4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9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6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1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6610" grpId="0"/>
      <p:bldP spid="196610" grpId="1"/>
      <p:bldP spid="196615" grpId="0"/>
      <p:bldP spid="196615" grpId="1"/>
      <p:bldP spid="196616" grpId="0" animBg="1"/>
      <p:bldP spid="196616" grpId="1" animBg="1"/>
      <p:bldP spid="196617" grpId="0" animBg="1"/>
      <p:bldP spid="196617" grpId="1" animBg="1"/>
      <p:bldP spid="196618" grpId="0"/>
      <p:bldP spid="196619" grpId="0" animBg="1"/>
      <p:bldP spid="1966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3D6A5B-8B9D-4927-9C2F-9C1948695C8D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686800" cy="6858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Important points to note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46173"/>
            <a:ext cx="7783016" cy="1114426"/>
          </a:xfrm>
          <a:solidFill>
            <a:schemeClr val="bg1"/>
          </a:solidFill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Magnitude plot is an even function (that is symmetric) while the phase plot is an odd function.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533400" indent="-533400" eaLnBrk="1" hangingPunct="1">
              <a:buFontTx/>
              <a:buNone/>
            </a:pPr>
            <a:endParaRPr lang="en-GB" sz="2400" dirty="0">
              <a:solidFill>
                <a:srgbClr val="FFCC00"/>
              </a:solidFill>
            </a:endParaRPr>
          </a:p>
        </p:txBody>
      </p:sp>
      <p:pic>
        <p:nvPicPr>
          <p:cNvPr id="7885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33600"/>
            <a:ext cx="684212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4356100" y="1484313"/>
            <a:ext cx="0" cy="53736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pic>
        <p:nvPicPr>
          <p:cNvPr id="2" name="59859072">
            <a:hlinkClick r:id="" action="ppaction://media"/>
            <a:extLst>
              <a:ext uri="{FF2B5EF4-FFF2-40B4-BE49-F238E27FC236}">
                <a16:creationId xmlns:a16="http://schemas.microsoft.com/office/drawing/2014/main" id="{63B45F56-EC2D-4A6A-B4C9-A407FE0A4B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42300" y="5895975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59632" y="6492875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7783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30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7637" grpId="0" animBg="1"/>
      <p:bldP spid="197637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9A2B19D-11EA-437E-86F5-73E9F0BB88FB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686800" cy="6858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Important points to note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31094"/>
            <a:ext cx="8143056" cy="641722"/>
          </a:xfrm>
          <a:solidFill>
            <a:schemeClr val="bg1"/>
          </a:solidFill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Basic spectrum replicates itself every 2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 radians.</a:t>
            </a:r>
          </a:p>
        </p:txBody>
      </p:sp>
      <p:pic>
        <p:nvPicPr>
          <p:cNvPr id="7987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16113"/>
            <a:ext cx="6264275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59859082">
            <a:hlinkClick r:id="" action="ppaction://media"/>
            <a:extLst>
              <a:ext uri="{FF2B5EF4-FFF2-40B4-BE49-F238E27FC236}">
                <a16:creationId xmlns:a16="http://schemas.microsoft.com/office/drawing/2014/main" id="{6A36964E-872B-44D9-9AF5-D19BE9E121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89913" y="585628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3568" y="6492875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9928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FC32DF1-D6B2-4C65-B79D-D9815153701D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Important points to note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25538"/>
            <a:ext cx="9144000" cy="4525962"/>
          </a:xfrm>
          <a:solidFill>
            <a:schemeClr val="bg1"/>
          </a:solidFill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4) What kind of filter does the spectrum show? Low-pass? High-pass? Band-pass? Band-stop?</a:t>
            </a:r>
          </a:p>
          <a:p>
            <a:pPr marL="533400" indent="-533400" eaLnBrk="1" hangingPunct="1"/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968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205038"/>
            <a:ext cx="6480175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5" name="Rectangle 5"/>
          <p:cNvSpPr>
            <a:spLocks noChangeArrowheads="1"/>
          </p:cNvSpPr>
          <p:nvPr/>
        </p:nvSpPr>
        <p:spPr bwMode="auto">
          <a:xfrm>
            <a:off x="4572000" y="2205038"/>
            <a:ext cx="1368425" cy="2087562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99686" name="Rectangle 6"/>
          <p:cNvSpPr>
            <a:spLocks noChangeArrowheads="1"/>
          </p:cNvSpPr>
          <p:nvPr/>
        </p:nvSpPr>
        <p:spPr bwMode="auto">
          <a:xfrm>
            <a:off x="2484438" y="2205038"/>
            <a:ext cx="2087562" cy="431958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199687" name="Rectangle 7"/>
          <p:cNvSpPr>
            <a:spLocks noChangeArrowheads="1"/>
          </p:cNvSpPr>
          <p:nvPr/>
        </p:nvSpPr>
        <p:spPr bwMode="auto">
          <a:xfrm>
            <a:off x="4572000" y="4292600"/>
            <a:ext cx="4392613" cy="223202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199688" name="Rectangle 8"/>
          <p:cNvSpPr>
            <a:spLocks noChangeArrowheads="1"/>
          </p:cNvSpPr>
          <p:nvPr/>
        </p:nvSpPr>
        <p:spPr bwMode="auto">
          <a:xfrm>
            <a:off x="5940425" y="2205038"/>
            <a:ext cx="3024188" cy="431958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199689" name="Text Box 9"/>
          <p:cNvSpPr txBox="1">
            <a:spLocks noChangeArrowheads="1"/>
          </p:cNvSpPr>
          <p:nvPr/>
        </p:nvSpPr>
        <p:spPr bwMode="auto">
          <a:xfrm>
            <a:off x="107950" y="2997200"/>
            <a:ext cx="29527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aseline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To answer this, we look at 0 to </a:t>
            </a:r>
            <a:r>
              <a:rPr lang="en-GB" baseline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p</a:t>
            </a:r>
            <a:r>
              <a:rPr lang="en-GB" baseline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 range of the magnitude plot</a:t>
            </a:r>
          </a:p>
        </p:txBody>
      </p:sp>
      <p:sp>
        <p:nvSpPr>
          <p:cNvPr id="199690" name="Text Box 10"/>
          <p:cNvSpPr txBox="1">
            <a:spLocks noChangeArrowheads="1"/>
          </p:cNvSpPr>
          <p:nvPr/>
        </p:nvSpPr>
        <p:spPr bwMode="auto">
          <a:xfrm>
            <a:off x="179388" y="3429000"/>
            <a:ext cx="291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="1" baseline="0">
                <a:solidFill>
                  <a:schemeClr val="folHlink"/>
                </a:solidFill>
                <a:latin typeface="Tahoma" pitchFamily="34" charset="0"/>
              </a:rPr>
              <a:t>Why 0 to </a:t>
            </a:r>
            <a:r>
              <a:rPr lang="en-GB" b="1" baseline="0">
                <a:solidFill>
                  <a:schemeClr val="folHlink"/>
                </a:solidFill>
                <a:latin typeface="Symbol" pitchFamily="18" charset="2"/>
              </a:rPr>
              <a:t>p</a:t>
            </a:r>
            <a:r>
              <a:rPr lang="en-GB" b="1" baseline="0">
                <a:solidFill>
                  <a:schemeClr val="folHlink"/>
                </a:solidFill>
                <a:latin typeface="Tahoma" pitchFamily="34" charset="0"/>
              </a:rPr>
              <a:t> ?</a:t>
            </a:r>
          </a:p>
        </p:txBody>
      </p:sp>
      <p:sp>
        <p:nvSpPr>
          <p:cNvPr id="199691" name="Text Box 11"/>
          <p:cNvSpPr txBox="1">
            <a:spLocks noChangeArrowheads="1"/>
          </p:cNvSpPr>
          <p:nvPr/>
        </p:nvSpPr>
        <p:spPr bwMode="auto">
          <a:xfrm>
            <a:off x="179388" y="4868863"/>
            <a:ext cx="86423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Remember 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p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 indicates half the sampling frequency! That is 0-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Symbol" pitchFamily="18" charset="2"/>
              </a:rPr>
              <a:t>p</a:t>
            </a:r>
            <a:r>
              <a:rPr lang="en-GB" baseline="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</a:rPr>
              <a:t> range is the proper working range of any digital system without aliasing distortion! </a:t>
            </a:r>
          </a:p>
        </p:txBody>
      </p:sp>
      <p:pic>
        <p:nvPicPr>
          <p:cNvPr id="2" name="59859087">
            <a:hlinkClick r:id="" action="ppaction://media"/>
            <a:extLst>
              <a:ext uri="{FF2B5EF4-FFF2-40B4-BE49-F238E27FC236}">
                <a16:creationId xmlns:a16="http://schemas.microsoft.com/office/drawing/2014/main" id="{B06CC1E3-D85B-45A7-822B-4CFED729DF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5000" y="48895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7562" y="6447631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211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000"/>
                                        <p:tgtEl>
                                          <p:spTgt spid="199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9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5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9685" grpId="0" animBg="1"/>
      <p:bldP spid="199686" grpId="0" animBg="1"/>
      <p:bldP spid="199687" grpId="0" animBg="1"/>
      <p:bldP spid="199688" grpId="0" animBg="1"/>
      <p:bldP spid="199689" grpId="0"/>
      <p:bldP spid="199689" grpId="1"/>
      <p:bldP spid="199690" grpId="0"/>
      <p:bldP spid="19969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B3E871D-4B74-4571-AC22-817E356016E7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Stability of digital systems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7918450" cy="4114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 stable system has a bounded output response when subjected to a bounded input.</a:t>
            </a:r>
          </a:p>
          <a:p>
            <a:pPr eaLnBrk="1" hangingPunct="1"/>
            <a:r>
              <a:rPr lang="en-GB" u="sng" dirty="0">
                <a:solidFill>
                  <a:schemeClr val="accent1">
                    <a:lumMod val="75000"/>
                  </a:schemeClr>
                </a:solidFill>
              </a:rPr>
              <a:t>One way to determine the stability of a system is by observing its impulse response.</a:t>
            </a:r>
          </a:p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For a system to be stable,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971600" y="4653136"/>
          <a:ext cx="2159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Equation" r:id="rId7" imgW="1511300" imgH="546100" progId="Equation.3">
                  <p:embed/>
                </p:oleObj>
              </mc:Choice>
              <mc:Fallback>
                <p:oleObj name="Equation" r:id="rId7" imgW="1511300" imgH="5461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7146" t="-19789" r="-7146" b="-19789"/>
                      <a:stretch>
                        <a:fillRect/>
                      </a:stretch>
                    </p:blipFill>
                    <p:spPr bwMode="auto">
                      <a:xfrm>
                        <a:off x="971600" y="4653136"/>
                        <a:ext cx="2159000" cy="9525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59859092">
            <a:hlinkClick r:id="" action="ppaction://media"/>
            <a:extLst>
              <a:ext uri="{FF2B5EF4-FFF2-40B4-BE49-F238E27FC236}">
                <a16:creationId xmlns:a16="http://schemas.microsoft.com/office/drawing/2014/main" id="{1DFA573D-50E1-4FB0-8D28-29BCF11C5D3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8350" y="5949950"/>
            <a:ext cx="487363" cy="487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5910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C3EB46A-554B-41A2-9815-7AC18992F4D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79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3971" name="Rectangle 207"/>
          <p:cNvSpPr>
            <a:spLocks noChangeArrowheads="1"/>
          </p:cNvSpPr>
          <p:nvPr/>
        </p:nvSpPr>
        <p:spPr bwMode="auto">
          <a:xfrm>
            <a:off x="971550" y="1673225"/>
            <a:ext cx="7921625" cy="4851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Stability of digital systems</a:t>
            </a:r>
          </a:p>
        </p:txBody>
      </p:sp>
      <p:sp>
        <p:nvSpPr>
          <p:cNvPr id="83973" name="Text Box 3"/>
          <p:cNvSpPr txBox="1">
            <a:spLocks noChangeArrowheads="1"/>
          </p:cNvSpPr>
          <p:nvPr/>
        </p:nvSpPr>
        <p:spPr bwMode="auto">
          <a:xfrm>
            <a:off x="3733800" y="3733800"/>
            <a:ext cx="1295400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baseline="0">
                <a:latin typeface="Arial Narrow" pitchFamily="34" charset="0"/>
              </a:rPr>
              <a:t>System</a:t>
            </a:r>
          </a:p>
        </p:txBody>
      </p:sp>
      <p:sp>
        <p:nvSpPr>
          <p:cNvPr id="83974" name="Line 4"/>
          <p:cNvSpPr>
            <a:spLocks noChangeShapeType="1"/>
          </p:cNvSpPr>
          <p:nvPr/>
        </p:nvSpPr>
        <p:spPr bwMode="auto">
          <a:xfrm>
            <a:off x="3276600" y="3962400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3975" name="Line 5"/>
          <p:cNvSpPr>
            <a:spLocks noChangeShapeType="1"/>
          </p:cNvSpPr>
          <p:nvPr/>
        </p:nvSpPr>
        <p:spPr bwMode="auto">
          <a:xfrm>
            <a:off x="5029200" y="3962400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1447800" y="3124200"/>
            <a:ext cx="1647825" cy="16478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77" name="Rectangle 7">
            <a:hlinkClick r:id="" action="ppaction://noaction">
              <a:snd r:embed="rId6" name="thank.wav"/>
            </a:hlinkClick>
          </p:cNvPr>
          <p:cNvSpPr>
            <a:spLocks noChangeArrowheads="1"/>
          </p:cNvSpPr>
          <p:nvPr/>
        </p:nvSpPr>
        <p:spPr bwMode="auto">
          <a:xfrm>
            <a:off x="1658938" y="3433763"/>
            <a:ext cx="1239837" cy="1041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78" name="Rectangle 8"/>
          <p:cNvSpPr>
            <a:spLocks noChangeArrowheads="1"/>
          </p:cNvSpPr>
          <p:nvPr/>
        </p:nvSpPr>
        <p:spPr bwMode="auto">
          <a:xfrm>
            <a:off x="1658938" y="3433763"/>
            <a:ext cx="1239837" cy="1041400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79" name="Line 9"/>
          <p:cNvSpPr>
            <a:spLocks noChangeShapeType="1"/>
          </p:cNvSpPr>
          <p:nvPr/>
        </p:nvSpPr>
        <p:spPr bwMode="auto">
          <a:xfrm>
            <a:off x="1658938" y="3433763"/>
            <a:ext cx="12398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80" name="Freeform 10"/>
          <p:cNvSpPr>
            <a:spLocks/>
          </p:cNvSpPr>
          <p:nvPr/>
        </p:nvSpPr>
        <p:spPr bwMode="auto">
          <a:xfrm>
            <a:off x="1658938" y="3433763"/>
            <a:ext cx="1239837" cy="1041400"/>
          </a:xfrm>
          <a:custGeom>
            <a:avLst/>
            <a:gdLst>
              <a:gd name="T0" fmla="*/ 0 w 88"/>
              <a:gd name="T1" fmla="*/ 2147483647 h 74"/>
              <a:gd name="T2" fmla="*/ 2147483647 w 88"/>
              <a:gd name="T3" fmla="*/ 2147483647 h 74"/>
              <a:gd name="T4" fmla="*/ 2147483647 w 88"/>
              <a:gd name="T5" fmla="*/ 0 h 7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74">
                <a:moveTo>
                  <a:pt x="0" y="74"/>
                </a:moveTo>
                <a:lnTo>
                  <a:pt x="88" y="74"/>
                </a:lnTo>
                <a:lnTo>
                  <a:pt x="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81" name="Line 11"/>
          <p:cNvSpPr>
            <a:spLocks noChangeShapeType="1"/>
          </p:cNvSpPr>
          <p:nvPr/>
        </p:nvSpPr>
        <p:spPr bwMode="auto">
          <a:xfrm flipV="1">
            <a:off x="1658938" y="3433763"/>
            <a:ext cx="1587" cy="1041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82" name="Line 12"/>
          <p:cNvSpPr>
            <a:spLocks noChangeShapeType="1"/>
          </p:cNvSpPr>
          <p:nvPr/>
        </p:nvSpPr>
        <p:spPr bwMode="auto">
          <a:xfrm>
            <a:off x="1658938" y="4475163"/>
            <a:ext cx="12398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83" name="Line 13"/>
          <p:cNvSpPr>
            <a:spLocks noChangeShapeType="1"/>
          </p:cNvSpPr>
          <p:nvPr/>
        </p:nvSpPr>
        <p:spPr bwMode="auto">
          <a:xfrm flipV="1">
            <a:off x="1658938" y="3433763"/>
            <a:ext cx="1587" cy="1041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84" name="Line 14"/>
          <p:cNvSpPr>
            <a:spLocks noChangeShapeType="1"/>
          </p:cNvSpPr>
          <p:nvPr/>
        </p:nvSpPr>
        <p:spPr bwMode="auto">
          <a:xfrm flipV="1">
            <a:off x="1870075" y="4462463"/>
            <a:ext cx="1588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85" name="Line 15"/>
          <p:cNvSpPr>
            <a:spLocks noChangeShapeType="1"/>
          </p:cNvSpPr>
          <p:nvPr/>
        </p:nvSpPr>
        <p:spPr bwMode="auto">
          <a:xfrm>
            <a:off x="1870075" y="3433763"/>
            <a:ext cx="1588" cy="142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86" name="Rectangle 16"/>
          <p:cNvSpPr>
            <a:spLocks noChangeArrowheads="1"/>
          </p:cNvSpPr>
          <p:nvPr/>
        </p:nvSpPr>
        <p:spPr bwMode="auto">
          <a:xfrm>
            <a:off x="1827213" y="4532313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0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3987" name="Line 17"/>
          <p:cNvSpPr>
            <a:spLocks noChangeShapeType="1"/>
          </p:cNvSpPr>
          <p:nvPr/>
        </p:nvSpPr>
        <p:spPr bwMode="auto">
          <a:xfrm flipV="1">
            <a:off x="2278063" y="4462463"/>
            <a:ext cx="1587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88" name="Line 18"/>
          <p:cNvSpPr>
            <a:spLocks noChangeShapeType="1"/>
          </p:cNvSpPr>
          <p:nvPr/>
        </p:nvSpPr>
        <p:spPr bwMode="auto">
          <a:xfrm>
            <a:off x="2278063" y="3433763"/>
            <a:ext cx="1587" cy="142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89" name="Rectangle 19"/>
          <p:cNvSpPr>
            <a:spLocks noChangeArrowheads="1"/>
          </p:cNvSpPr>
          <p:nvPr/>
        </p:nvSpPr>
        <p:spPr bwMode="auto">
          <a:xfrm>
            <a:off x="2236788" y="4532313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2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3990" name="Line 20"/>
          <p:cNvSpPr>
            <a:spLocks noChangeShapeType="1"/>
          </p:cNvSpPr>
          <p:nvPr/>
        </p:nvSpPr>
        <p:spPr bwMode="auto">
          <a:xfrm flipV="1">
            <a:off x="2687638" y="4462463"/>
            <a:ext cx="1587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91" name="Line 21"/>
          <p:cNvSpPr>
            <a:spLocks noChangeShapeType="1"/>
          </p:cNvSpPr>
          <p:nvPr/>
        </p:nvSpPr>
        <p:spPr bwMode="auto">
          <a:xfrm>
            <a:off x="2687638" y="3433763"/>
            <a:ext cx="1587" cy="142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92" name="Rectangle 22"/>
          <p:cNvSpPr>
            <a:spLocks noChangeArrowheads="1"/>
          </p:cNvSpPr>
          <p:nvPr/>
        </p:nvSpPr>
        <p:spPr bwMode="auto">
          <a:xfrm>
            <a:off x="2644775" y="4532313"/>
            <a:ext cx="182563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4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3993" name="Line 23"/>
          <p:cNvSpPr>
            <a:spLocks noChangeShapeType="1"/>
          </p:cNvSpPr>
          <p:nvPr/>
        </p:nvSpPr>
        <p:spPr bwMode="auto">
          <a:xfrm>
            <a:off x="1658938" y="447516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94" name="Line 24"/>
          <p:cNvSpPr>
            <a:spLocks noChangeShapeType="1"/>
          </p:cNvSpPr>
          <p:nvPr/>
        </p:nvSpPr>
        <p:spPr bwMode="auto">
          <a:xfrm flipH="1">
            <a:off x="2884488" y="447516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95" name="Rectangle 25"/>
          <p:cNvSpPr>
            <a:spLocks noChangeArrowheads="1"/>
          </p:cNvSpPr>
          <p:nvPr/>
        </p:nvSpPr>
        <p:spPr bwMode="auto">
          <a:xfrm>
            <a:off x="1503363" y="4364038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0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3996" name="Line 26"/>
          <p:cNvSpPr>
            <a:spLocks noChangeShapeType="1"/>
          </p:cNvSpPr>
          <p:nvPr/>
        </p:nvSpPr>
        <p:spPr bwMode="auto">
          <a:xfrm>
            <a:off x="1658938" y="395446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97" name="Line 27"/>
          <p:cNvSpPr>
            <a:spLocks noChangeShapeType="1"/>
          </p:cNvSpPr>
          <p:nvPr/>
        </p:nvSpPr>
        <p:spPr bwMode="auto">
          <a:xfrm flipH="1">
            <a:off x="2884488" y="395446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3998" name="Rectangle 28"/>
          <p:cNvSpPr>
            <a:spLocks noChangeArrowheads="1"/>
          </p:cNvSpPr>
          <p:nvPr/>
        </p:nvSpPr>
        <p:spPr bwMode="auto">
          <a:xfrm>
            <a:off x="1503363" y="3841750"/>
            <a:ext cx="18256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1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3999" name="Line 29"/>
          <p:cNvSpPr>
            <a:spLocks noChangeShapeType="1"/>
          </p:cNvSpPr>
          <p:nvPr/>
        </p:nvSpPr>
        <p:spPr bwMode="auto">
          <a:xfrm>
            <a:off x="1658938" y="343376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00" name="Line 30"/>
          <p:cNvSpPr>
            <a:spLocks noChangeShapeType="1"/>
          </p:cNvSpPr>
          <p:nvPr/>
        </p:nvSpPr>
        <p:spPr bwMode="auto">
          <a:xfrm flipH="1">
            <a:off x="2884488" y="343376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01" name="Rectangle 31"/>
          <p:cNvSpPr>
            <a:spLocks noChangeArrowheads="1"/>
          </p:cNvSpPr>
          <p:nvPr/>
        </p:nvSpPr>
        <p:spPr bwMode="auto">
          <a:xfrm>
            <a:off x="1503363" y="3321050"/>
            <a:ext cx="18256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2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02" name="Line 32"/>
          <p:cNvSpPr>
            <a:spLocks noChangeShapeType="1"/>
          </p:cNvSpPr>
          <p:nvPr/>
        </p:nvSpPr>
        <p:spPr bwMode="auto">
          <a:xfrm>
            <a:off x="1658938" y="3433763"/>
            <a:ext cx="12398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03" name="Freeform 33"/>
          <p:cNvSpPr>
            <a:spLocks/>
          </p:cNvSpPr>
          <p:nvPr/>
        </p:nvSpPr>
        <p:spPr bwMode="auto">
          <a:xfrm>
            <a:off x="1658938" y="3433763"/>
            <a:ext cx="1239837" cy="1041400"/>
          </a:xfrm>
          <a:custGeom>
            <a:avLst/>
            <a:gdLst>
              <a:gd name="T0" fmla="*/ 0 w 88"/>
              <a:gd name="T1" fmla="*/ 2147483647 h 74"/>
              <a:gd name="T2" fmla="*/ 2147483647 w 88"/>
              <a:gd name="T3" fmla="*/ 2147483647 h 74"/>
              <a:gd name="T4" fmla="*/ 2147483647 w 88"/>
              <a:gd name="T5" fmla="*/ 0 h 7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74">
                <a:moveTo>
                  <a:pt x="0" y="74"/>
                </a:moveTo>
                <a:lnTo>
                  <a:pt x="88" y="74"/>
                </a:lnTo>
                <a:lnTo>
                  <a:pt x="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04" name="Line 34"/>
          <p:cNvSpPr>
            <a:spLocks noChangeShapeType="1"/>
          </p:cNvSpPr>
          <p:nvPr/>
        </p:nvSpPr>
        <p:spPr bwMode="auto">
          <a:xfrm flipV="1">
            <a:off x="1658938" y="3433763"/>
            <a:ext cx="1587" cy="1041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05" name="Oval 35"/>
          <p:cNvSpPr>
            <a:spLocks noChangeArrowheads="1"/>
          </p:cNvSpPr>
          <p:nvPr/>
        </p:nvSpPr>
        <p:spPr bwMode="auto">
          <a:xfrm>
            <a:off x="1603375" y="4419600"/>
            <a:ext cx="125413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06" name="Oval 36"/>
          <p:cNvSpPr>
            <a:spLocks noChangeArrowheads="1"/>
          </p:cNvSpPr>
          <p:nvPr/>
        </p:nvSpPr>
        <p:spPr bwMode="auto">
          <a:xfrm>
            <a:off x="1814513" y="3898900"/>
            <a:ext cx="125412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07" name="Oval 37"/>
          <p:cNvSpPr>
            <a:spLocks noChangeArrowheads="1"/>
          </p:cNvSpPr>
          <p:nvPr/>
        </p:nvSpPr>
        <p:spPr bwMode="auto">
          <a:xfrm>
            <a:off x="2011363" y="4419600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08" name="Oval 38"/>
          <p:cNvSpPr>
            <a:spLocks noChangeArrowheads="1"/>
          </p:cNvSpPr>
          <p:nvPr/>
        </p:nvSpPr>
        <p:spPr bwMode="auto">
          <a:xfrm>
            <a:off x="2222500" y="4419600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09" name="Oval 39"/>
          <p:cNvSpPr>
            <a:spLocks noChangeArrowheads="1"/>
          </p:cNvSpPr>
          <p:nvPr/>
        </p:nvSpPr>
        <p:spPr bwMode="auto">
          <a:xfrm>
            <a:off x="2433638" y="4419600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0" name="Oval 40"/>
          <p:cNvSpPr>
            <a:spLocks noChangeArrowheads="1"/>
          </p:cNvSpPr>
          <p:nvPr/>
        </p:nvSpPr>
        <p:spPr bwMode="auto">
          <a:xfrm>
            <a:off x="2630488" y="4419600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1" name="Oval 41"/>
          <p:cNvSpPr>
            <a:spLocks noChangeArrowheads="1"/>
          </p:cNvSpPr>
          <p:nvPr/>
        </p:nvSpPr>
        <p:spPr bwMode="auto">
          <a:xfrm>
            <a:off x="2841625" y="4419600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2" name="Oval 42"/>
          <p:cNvSpPr>
            <a:spLocks noChangeArrowheads="1"/>
          </p:cNvSpPr>
          <p:nvPr/>
        </p:nvSpPr>
        <p:spPr bwMode="auto">
          <a:xfrm>
            <a:off x="1603375" y="4419600"/>
            <a:ext cx="125413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3" name="Oval 43"/>
          <p:cNvSpPr>
            <a:spLocks noChangeArrowheads="1"/>
          </p:cNvSpPr>
          <p:nvPr/>
        </p:nvSpPr>
        <p:spPr bwMode="auto">
          <a:xfrm>
            <a:off x="1814513" y="3898900"/>
            <a:ext cx="125412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4" name="Oval 44"/>
          <p:cNvSpPr>
            <a:spLocks noChangeArrowheads="1"/>
          </p:cNvSpPr>
          <p:nvPr/>
        </p:nvSpPr>
        <p:spPr bwMode="auto">
          <a:xfrm>
            <a:off x="2011363" y="4419600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5" name="Oval 45"/>
          <p:cNvSpPr>
            <a:spLocks noChangeArrowheads="1"/>
          </p:cNvSpPr>
          <p:nvPr/>
        </p:nvSpPr>
        <p:spPr bwMode="auto">
          <a:xfrm>
            <a:off x="2222500" y="4419600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6" name="Oval 46"/>
          <p:cNvSpPr>
            <a:spLocks noChangeArrowheads="1"/>
          </p:cNvSpPr>
          <p:nvPr/>
        </p:nvSpPr>
        <p:spPr bwMode="auto">
          <a:xfrm>
            <a:off x="2433638" y="4419600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7" name="Oval 47"/>
          <p:cNvSpPr>
            <a:spLocks noChangeArrowheads="1"/>
          </p:cNvSpPr>
          <p:nvPr/>
        </p:nvSpPr>
        <p:spPr bwMode="auto">
          <a:xfrm>
            <a:off x="2630488" y="4419600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8" name="Oval 48"/>
          <p:cNvSpPr>
            <a:spLocks noChangeArrowheads="1"/>
          </p:cNvSpPr>
          <p:nvPr/>
        </p:nvSpPr>
        <p:spPr bwMode="auto">
          <a:xfrm>
            <a:off x="2841625" y="4419600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19" name="Line 49"/>
          <p:cNvSpPr>
            <a:spLocks noChangeShapeType="1"/>
          </p:cNvSpPr>
          <p:nvPr/>
        </p:nvSpPr>
        <p:spPr bwMode="auto">
          <a:xfrm>
            <a:off x="1658938" y="4475163"/>
            <a:ext cx="15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20" name="Line 50"/>
          <p:cNvSpPr>
            <a:spLocks noChangeShapeType="1"/>
          </p:cNvSpPr>
          <p:nvPr/>
        </p:nvSpPr>
        <p:spPr bwMode="auto">
          <a:xfrm flipV="1">
            <a:off x="1870075" y="3954463"/>
            <a:ext cx="1588" cy="520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21" name="Line 51"/>
          <p:cNvSpPr>
            <a:spLocks noChangeShapeType="1"/>
          </p:cNvSpPr>
          <p:nvPr/>
        </p:nvSpPr>
        <p:spPr bwMode="auto">
          <a:xfrm>
            <a:off x="2066925" y="44751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22" name="Line 52"/>
          <p:cNvSpPr>
            <a:spLocks noChangeShapeType="1"/>
          </p:cNvSpPr>
          <p:nvPr/>
        </p:nvSpPr>
        <p:spPr bwMode="auto">
          <a:xfrm>
            <a:off x="2278063" y="4475163"/>
            <a:ext cx="15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23" name="Line 53"/>
          <p:cNvSpPr>
            <a:spLocks noChangeShapeType="1"/>
          </p:cNvSpPr>
          <p:nvPr/>
        </p:nvSpPr>
        <p:spPr bwMode="auto">
          <a:xfrm>
            <a:off x="2489200" y="44751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24" name="Line 54"/>
          <p:cNvSpPr>
            <a:spLocks noChangeShapeType="1"/>
          </p:cNvSpPr>
          <p:nvPr/>
        </p:nvSpPr>
        <p:spPr bwMode="auto">
          <a:xfrm>
            <a:off x="2687638" y="4475163"/>
            <a:ext cx="15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25" name="Line 55"/>
          <p:cNvSpPr>
            <a:spLocks noChangeShapeType="1"/>
          </p:cNvSpPr>
          <p:nvPr/>
        </p:nvSpPr>
        <p:spPr bwMode="auto">
          <a:xfrm>
            <a:off x="2898775" y="44751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26" name="Rectangle 56"/>
          <p:cNvSpPr>
            <a:spLocks noChangeArrowheads="1"/>
          </p:cNvSpPr>
          <p:nvPr/>
        </p:nvSpPr>
        <p:spPr bwMode="auto">
          <a:xfrm>
            <a:off x="1716088" y="3124200"/>
            <a:ext cx="11684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Impulse input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27" name="Rectangle 57"/>
          <p:cNvSpPr>
            <a:spLocks noChangeArrowheads="1"/>
          </p:cNvSpPr>
          <p:nvPr/>
        </p:nvSpPr>
        <p:spPr bwMode="auto">
          <a:xfrm>
            <a:off x="5943600" y="1828800"/>
            <a:ext cx="1647825" cy="43513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28" name="Rectangle 58">
            <a:hlinkClick r:id="" action="ppaction://noaction">
              <a:snd r:embed="rId7" name="thank1.wav"/>
            </a:hlinkClick>
          </p:cNvPr>
          <p:cNvSpPr>
            <a:spLocks noChangeArrowheads="1"/>
          </p:cNvSpPr>
          <p:nvPr/>
        </p:nvSpPr>
        <p:spPr bwMode="auto">
          <a:xfrm>
            <a:off x="6154738" y="2124075"/>
            <a:ext cx="1239837" cy="7604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29" name="Rectangle 59"/>
          <p:cNvSpPr>
            <a:spLocks noChangeArrowheads="1"/>
          </p:cNvSpPr>
          <p:nvPr/>
        </p:nvSpPr>
        <p:spPr bwMode="auto">
          <a:xfrm>
            <a:off x="6154738" y="2124075"/>
            <a:ext cx="1239837" cy="7604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30" name="Line 60"/>
          <p:cNvSpPr>
            <a:spLocks noChangeShapeType="1"/>
          </p:cNvSpPr>
          <p:nvPr/>
        </p:nvSpPr>
        <p:spPr bwMode="auto">
          <a:xfrm>
            <a:off x="6154738" y="2124075"/>
            <a:ext cx="12398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31" name="Freeform 61"/>
          <p:cNvSpPr>
            <a:spLocks/>
          </p:cNvSpPr>
          <p:nvPr/>
        </p:nvSpPr>
        <p:spPr bwMode="auto">
          <a:xfrm>
            <a:off x="6154738" y="2124075"/>
            <a:ext cx="1239837" cy="760413"/>
          </a:xfrm>
          <a:custGeom>
            <a:avLst/>
            <a:gdLst>
              <a:gd name="T0" fmla="*/ 0 w 88"/>
              <a:gd name="T1" fmla="*/ 2147483647 h 54"/>
              <a:gd name="T2" fmla="*/ 2147483647 w 88"/>
              <a:gd name="T3" fmla="*/ 2147483647 h 54"/>
              <a:gd name="T4" fmla="*/ 2147483647 w 88"/>
              <a:gd name="T5" fmla="*/ 0 h 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54">
                <a:moveTo>
                  <a:pt x="0" y="54"/>
                </a:moveTo>
                <a:lnTo>
                  <a:pt x="88" y="54"/>
                </a:lnTo>
                <a:lnTo>
                  <a:pt x="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32" name="Line 62"/>
          <p:cNvSpPr>
            <a:spLocks noChangeShapeType="1"/>
          </p:cNvSpPr>
          <p:nvPr/>
        </p:nvSpPr>
        <p:spPr bwMode="auto">
          <a:xfrm flipV="1">
            <a:off x="6154738" y="2124075"/>
            <a:ext cx="1587" cy="7604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33" name="Line 63"/>
          <p:cNvSpPr>
            <a:spLocks noChangeShapeType="1"/>
          </p:cNvSpPr>
          <p:nvPr/>
        </p:nvSpPr>
        <p:spPr bwMode="auto">
          <a:xfrm>
            <a:off x="6154738" y="2884488"/>
            <a:ext cx="12398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34" name="Line 64"/>
          <p:cNvSpPr>
            <a:spLocks noChangeShapeType="1"/>
          </p:cNvSpPr>
          <p:nvPr/>
        </p:nvSpPr>
        <p:spPr bwMode="auto">
          <a:xfrm flipV="1">
            <a:off x="6154738" y="2124075"/>
            <a:ext cx="1587" cy="7604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35" name="Line 65"/>
          <p:cNvSpPr>
            <a:spLocks noChangeShapeType="1"/>
          </p:cNvSpPr>
          <p:nvPr/>
        </p:nvSpPr>
        <p:spPr bwMode="auto">
          <a:xfrm flipV="1">
            <a:off x="6365875" y="2870200"/>
            <a:ext cx="1588" cy="142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36" name="Line 66"/>
          <p:cNvSpPr>
            <a:spLocks noChangeShapeType="1"/>
          </p:cNvSpPr>
          <p:nvPr/>
        </p:nvSpPr>
        <p:spPr bwMode="auto">
          <a:xfrm>
            <a:off x="6365875" y="2124075"/>
            <a:ext cx="1588" cy="142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37" name="Rectangle 67"/>
          <p:cNvSpPr>
            <a:spLocks noChangeArrowheads="1"/>
          </p:cNvSpPr>
          <p:nvPr/>
        </p:nvSpPr>
        <p:spPr bwMode="auto">
          <a:xfrm>
            <a:off x="6323013" y="2941638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0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38" name="Line 68"/>
          <p:cNvSpPr>
            <a:spLocks noChangeShapeType="1"/>
          </p:cNvSpPr>
          <p:nvPr/>
        </p:nvSpPr>
        <p:spPr bwMode="auto">
          <a:xfrm flipV="1">
            <a:off x="6773863" y="2870200"/>
            <a:ext cx="1587" cy="142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39" name="Line 69"/>
          <p:cNvSpPr>
            <a:spLocks noChangeShapeType="1"/>
          </p:cNvSpPr>
          <p:nvPr/>
        </p:nvSpPr>
        <p:spPr bwMode="auto">
          <a:xfrm>
            <a:off x="6773863" y="2124075"/>
            <a:ext cx="1587" cy="142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40" name="Rectangle 70"/>
          <p:cNvSpPr>
            <a:spLocks noChangeArrowheads="1"/>
          </p:cNvSpPr>
          <p:nvPr/>
        </p:nvSpPr>
        <p:spPr bwMode="auto">
          <a:xfrm>
            <a:off x="6732588" y="2941638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2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41" name="Line 71"/>
          <p:cNvSpPr>
            <a:spLocks noChangeShapeType="1"/>
          </p:cNvSpPr>
          <p:nvPr/>
        </p:nvSpPr>
        <p:spPr bwMode="auto">
          <a:xfrm flipV="1">
            <a:off x="7183438" y="2870200"/>
            <a:ext cx="1587" cy="142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42" name="Line 72"/>
          <p:cNvSpPr>
            <a:spLocks noChangeShapeType="1"/>
          </p:cNvSpPr>
          <p:nvPr/>
        </p:nvSpPr>
        <p:spPr bwMode="auto">
          <a:xfrm>
            <a:off x="7183438" y="2124075"/>
            <a:ext cx="1587" cy="142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43" name="Rectangle 73"/>
          <p:cNvSpPr>
            <a:spLocks noChangeArrowheads="1"/>
          </p:cNvSpPr>
          <p:nvPr/>
        </p:nvSpPr>
        <p:spPr bwMode="auto">
          <a:xfrm>
            <a:off x="7140575" y="2941638"/>
            <a:ext cx="182563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4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44" name="Line 74"/>
          <p:cNvSpPr>
            <a:spLocks noChangeShapeType="1"/>
          </p:cNvSpPr>
          <p:nvPr/>
        </p:nvSpPr>
        <p:spPr bwMode="auto">
          <a:xfrm>
            <a:off x="6154738" y="2884488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45" name="Line 75"/>
          <p:cNvSpPr>
            <a:spLocks noChangeShapeType="1"/>
          </p:cNvSpPr>
          <p:nvPr/>
        </p:nvSpPr>
        <p:spPr bwMode="auto">
          <a:xfrm flipH="1">
            <a:off x="7380288" y="2884488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46" name="Rectangle 76"/>
          <p:cNvSpPr>
            <a:spLocks noChangeArrowheads="1"/>
          </p:cNvSpPr>
          <p:nvPr/>
        </p:nvSpPr>
        <p:spPr bwMode="auto">
          <a:xfrm>
            <a:off x="5999163" y="2771775"/>
            <a:ext cx="18256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0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47" name="Line 77"/>
          <p:cNvSpPr>
            <a:spLocks noChangeShapeType="1"/>
          </p:cNvSpPr>
          <p:nvPr/>
        </p:nvSpPr>
        <p:spPr bwMode="auto">
          <a:xfrm>
            <a:off x="6154738" y="2505075"/>
            <a:ext cx="142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48" name="Line 78"/>
          <p:cNvSpPr>
            <a:spLocks noChangeShapeType="1"/>
          </p:cNvSpPr>
          <p:nvPr/>
        </p:nvSpPr>
        <p:spPr bwMode="auto">
          <a:xfrm flipH="1">
            <a:off x="7380288" y="2505075"/>
            <a:ext cx="142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49" name="Rectangle 79"/>
          <p:cNvSpPr>
            <a:spLocks noChangeArrowheads="1"/>
          </p:cNvSpPr>
          <p:nvPr/>
        </p:nvSpPr>
        <p:spPr bwMode="auto">
          <a:xfrm>
            <a:off x="5999163" y="2392363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1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50" name="Line 80"/>
          <p:cNvSpPr>
            <a:spLocks noChangeShapeType="1"/>
          </p:cNvSpPr>
          <p:nvPr/>
        </p:nvSpPr>
        <p:spPr bwMode="auto">
          <a:xfrm>
            <a:off x="6154738" y="2124075"/>
            <a:ext cx="142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51" name="Line 81"/>
          <p:cNvSpPr>
            <a:spLocks noChangeShapeType="1"/>
          </p:cNvSpPr>
          <p:nvPr/>
        </p:nvSpPr>
        <p:spPr bwMode="auto">
          <a:xfrm flipH="1">
            <a:off x="7380288" y="2124075"/>
            <a:ext cx="142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52" name="Rectangle 82"/>
          <p:cNvSpPr>
            <a:spLocks noChangeArrowheads="1"/>
          </p:cNvSpPr>
          <p:nvPr/>
        </p:nvSpPr>
        <p:spPr bwMode="auto">
          <a:xfrm>
            <a:off x="5999163" y="2011363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2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53" name="Line 83"/>
          <p:cNvSpPr>
            <a:spLocks noChangeShapeType="1"/>
          </p:cNvSpPr>
          <p:nvPr/>
        </p:nvSpPr>
        <p:spPr bwMode="auto">
          <a:xfrm>
            <a:off x="6154738" y="2124075"/>
            <a:ext cx="12398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54" name="Freeform 84"/>
          <p:cNvSpPr>
            <a:spLocks/>
          </p:cNvSpPr>
          <p:nvPr/>
        </p:nvSpPr>
        <p:spPr bwMode="auto">
          <a:xfrm>
            <a:off x="6154738" y="2124075"/>
            <a:ext cx="1239837" cy="760413"/>
          </a:xfrm>
          <a:custGeom>
            <a:avLst/>
            <a:gdLst>
              <a:gd name="T0" fmla="*/ 0 w 88"/>
              <a:gd name="T1" fmla="*/ 2147483647 h 54"/>
              <a:gd name="T2" fmla="*/ 2147483647 w 88"/>
              <a:gd name="T3" fmla="*/ 2147483647 h 54"/>
              <a:gd name="T4" fmla="*/ 2147483647 w 88"/>
              <a:gd name="T5" fmla="*/ 0 h 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54">
                <a:moveTo>
                  <a:pt x="0" y="54"/>
                </a:moveTo>
                <a:lnTo>
                  <a:pt x="88" y="54"/>
                </a:lnTo>
                <a:lnTo>
                  <a:pt x="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55" name="Line 85"/>
          <p:cNvSpPr>
            <a:spLocks noChangeShapeType="1"/>
          </p:cNvSpPr>
          <p:nvPr/>
        </p:nvSpPr>
        <p:spPr bwMode="auto">
          <a:xfrm flipV="1">
            <a:off x="6154738" y="2124075"/>
            <a:ext cx="1587" cy="7604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56" name="Oval 86"/>
          <p:cNvSpPr>
            <a:spLocks noChangeArrowheads="1"/>
          </p:cNvSpPr>
          <p:nvPr/>
        </p:nvSpPr>
        <p:spPr bwMode="auto">
          <a:xfrm>
            <a:off x="6099175" y="2828925"/>
            <a:ext cx="125413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57" name="Oval 87"/>
          <p:cNvSpPr>
            <a:spLocks noChangeArrowheads="1"/>
          </p:cNvSpPr>
          <p:nvPr/>
        </p:nvSpPr>
        <p:spPr bwMode="auto">
          <a:xfrm>
            <a:off x="6310313" y="2447925"/>
            <a:ext cx="125412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58" name="Oval 88"/>
          <p:cNvSpPr>
            <a:spLocks noChangeArrowheads="1"/>
          </p:cNvSpPr>
          <p:nvPr/>
        </p:nvSpPr>
        <p:spPr bwMode="auto">
          <a:xfrm>
            <a:off x="6507163" y="2687638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59" name="Oval 89"/>
          <p:cNvSpPr>
            <a:spLocks noChangeArrowheads="1"/>
          </p:cNvSpPr>
          <p:nvPr/>
        </p:nvSpPr>
        <p:spPr bwMode="auto">
          <a:xfrm>
            <a:off x="6718300" y="2771775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0" name="Oval 90"/>
          <p:cNvSpPr>
            <a:spLocks noChangeArrowheads="1"/>
          </p:cNvSpPr>
          <p:nvPr/>
        </p:nvSpPr>
        <p:spPr bwMode="auto">
          <a:xfrm>
            <a:off x="6929438" y="2814638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1" name="Oval 91"/>
          <p:cNvSpPr>
            <a:spLocks noChangeArrowheads="1"/>
          </p:cNvSpPr>
          <p:nvPr/>
        </p:nvSpPr>
        <p:spPr bwMode="auto">
          <a:xfrm>
            <a:off x="7126288" y="2828925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2" name="Oval 92"/>
          <p:cNvSpPr>
            <a:spLocks noChangeArrowheads="1"/>
          </p:cNvSpPr>
          <p:nvPr/>
        </p:nvSpPr>
        <p:spPr bwMode="auto">
          <a:xfrm>
            <a:off x="7337425" y="2828925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3" name="Oval 93"/>
          <p:cNvSpPr>
            <a:spLocks noChangeArrowheads="1"/>
          </p:cNvSpPr>
          <p:nvPr/>
        </p:nvSpPr>
        <p:spPr bwMode="auto">
          <a:xfrm>
            <a:off x="6099175" y="2828925"/>
            <a:ext cx="125413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4" name="Oval 94"/>
          <p:cNvSpPr>
            <a:spLocks noChangeArrowheads="1"/>
          </p:cNvSpPr>
          <p:nvPr/>
        </p:nvSpPr>
        <p:spPr bwMode="auto">
          <a:xfrm>
            <a:off x="6310313" y="2447925"/>
            <a:ext cx="125412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5" name="Oval 95"/>
          <p:cNvSpPr>
            <a:spLocks noChangeArrowheads="1"/>
          </p:cNvSpPr>
          <p:nvPr/>
        </p:nvSpPr>
        <p:spPr bwMode="auto">
          <a:xfrm>
            <a:off x="6507163" y="2687638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6" name="Oval 96"/>
          <p:cNvSpPr>
            <a:spLocks noChangeArrowheads="1"/>
          </p:cNvSpPr>
          <p:nvPr/>
        </p:nvSpPr>
        <p:spPr bwMode="auto">
          <a:xfrm>
            <a:off x="6718300" y="2771775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7" name="Oval 97"/>
          <p:cNvSpPr>
            <a:spLocks noChangeArrowheads="1"/>
          </p:cNvSpPr>
          <p:nvPr/>
        </p:nvSpPr>
        <p:spPr bwMode="auto">
          <a:xfrm>
            <a:off x="6929438" y="2814638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8" name="Oval 98"/>
          <p:cNvSpPr>
            <a:spLocks noChangeArrowheads="1"/>
          </p:cNvSpPr>
          <p:nvPr/>
        </p:nvSpPr>
        <p:spPr bwMode="auto">
          <a:xfrm>
            <a:off x="7126288" y="2828925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69" name="Oval 99"/>
          <p:cNvSpPr>
            <a:spLocks noChangeArrowheads="1"/>
          </p:cNvSpPr>
          <p:nvPr/>
        </p:nvSpPr>
        <p:spPr bwMode="auto">
          <a:xfrm>
            <a:off x="7337425" y="2828925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70" name="Line 100"/>
          <p:cNvSpPr>
            <a:spLocks noChangeShapeType="1"/>
          </p:cNvSpPr>
          <p:nvPr/>
        </p:nvSpPr>
        <p:spPr bwMode="auto">
          <a:xfrm>
            <a:off x="6154738" y="2884488"/>
            <a:ext cx="15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71" name="Line 101"/>
          <p:cNvSpPr>
            <a:spLocks noChangeShapeType="1"/>
          </p:cNvSpPr>
          <p:nvPr/>
        </p:nvSpPr>
        <p:spPr bwMode="auto">
          <a:xfrm flipV="1">
            <a:off x="6365875" y="2505075"/>
            <a:ext cx="1588" cy="3794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72" name="Line 102"/>
          <p:cNvSpPr>
            <a:spLocks noChangeShapeType="1"/>
          </p:cNvSpPr>
          <p:nvPr/>
        </p:nvSpPr>
        <p:spPr bwMode="auto">
          <a:xfrm flipV="1">
            <a:off x="6562725" y="2744788"/>
            <a:ext cx="1588" cy="139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73" name="Line 103"/>
          <p:cNvSpPr>
            <a:spLocks noChangeShapeType="1"/>
          </p:cNvSpPr>
          <p:nvPr/>
        </p:nvSpPr>
        <p:spPr bwMode="auto">
          <a:xfrm flipV="1">
            <a:off x="6773863" y="2828925"/>
            <a:ext cx="1587" cy="55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74" name="Line 104"/>
          <p:cNvSpPr>
            <a:spLocks noChangeShapeType="1"/>
          </p:cNvSpPr>
          <p:nvPr/>
        </p:nvSpPr>
        <p:spPr bwMode="auto">
          <a:xfrm flipV="1">
            <a:off x="6985000" y="2870200"/>
            <a:ext cx="1588" cy="142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75" name="Line 105"/>
          <p:cNvSpPr>
            <a:spLocks noChangeShapeType="1"/>
          </p:cNvSpPr>
          <p:nvPr/>
        </p:nvSpPr>
        <p:spPr bwMode="auto">
          <a:xfrm>
            <a:off x="7183438" y="2884488"/>
            <a:ext cx="15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76" name="Line 106"/>
          <p:cNvSpPr>
            <a:spLocks noChangeShapeType="1"/>
          </p:cNvSpPr>
          <p:nvPr/>
        </p:nvSpPr>
        <p:spPr bwMode="auto">
          <a:xfrm>
            <a:off x="7394575" y="28844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77" name="Rectangle 107"/>
          <p:cNvSpPr>
            <a:spLocks noChangeArrowheads="1"/>
          </p:cNvSpPr>
          <p:nvPr/>
        </p:nvSpPr>
        <p:spPr bwMode="auto">
          <a:xfrm>
            <a:off x="6478588" y="1814513"/>
            <a:ext cx="12747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Case A-stable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78" name="Rectangle 108">
            <a:hlinkClick r:id="" action="ppaction://noaction">
              <a:snd r:embed="rId8" name="thank2.wav"/>
            </a:hlinkClick>
          </p:cNvPr>
          <p:cNvSpPr>
            <a:spLocks noChangeArrowheads="1"/>
          </p:cNvSpPr>
          <p:nvPr/>
        </p:nvSpPr>
        <p:spPr bwMode="auto">
          <a:xfrm>
            <a:off x="6154738" y="3630613"/>
            <a:ext cx="1239837" cy="746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79" name="Rectangle 109"/>
          <p:cNvSpPr>
            <a:spLocks noChangeArrowheads="1"/>
          </p:cNvSpPr>
          <p:nvPr/>
        </p:nvSpPr>
        <p:spPr bwMode="auto">
          <a:xfrm>
            <a:off x="6154738" y="3630613"/>
            <a:ext cx="1239837" cy="7461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80" name="Line 110"/>
          <p:cNvSpPr>
            <a:spLocks noChangeShapeType="1"/>
          </p:cNvSpPr>
          <p:nvPr/>
        </p:nvSpPr>
        <p:spPr bwMode="auto">
          <a:xfrm>
            <a:off x="6154738" y="3630613"/>
            <a:ext cx="12398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81" name="Freeform 111"/>
          <p:cNvSpPr>
            <a:spLocks/>
          </p:cNvSpPr>
          <p:nvPr/>
        </p:nvSpPr>
        <p:spPr bwMode="auto">
          <a:xfrm>
            <a:off x="6154738" y="3630613"/>
            <a:ext cx="1239837" cy="746125"/>
          </a:xfrm>
          <a:custGeom>
            <a:avLst/>
            <a:gdLst>
              <a:gd name="T0" fmla="*/ 0 w 88"/>
              <a:gd name="T1" fmla="*/ 2147483647 h 53"/>
              <a:gd name="T2" fmla="*/ 2147483647 w 88"/>
              <a:gd name="T3" fmla="*/ 2147483647 h 53"/>
              <a:gd name="T4" fmla="*/ 2147483647 w 88"/>
              <a:gd name="T5" fmla="*/ 0 h 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53">
                <a:moveTo>
                  <a:pt x="0" y="53"/>
                </a:moveTo>
                <a:lnTo>
                  <a:pt x="88" y="53"/>
                </a:lnTo>
                <a:lnTo>
                  <a:pt x="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82" name="Line 112"/>
          <p:cNvSpPr>
            <a:spLocks noChangeShapeType="1"/>
          </p:cNvSpPr>
          <p:nvPr/>
        </p:nvSpPr>
        <p:spPr bwMode="auto">
          <a:xfrm flipV="1">
            <a:off x="6154738" y="3630613"/>
            <a:ext cx="1587" cy="7461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83" name="Line 113"/>
          <p:cNvSpPr>
            <a:spLocks noChangeShapeType="1"/>
          </p:cNvSpPr>
          <p:nvPr/>
        </p:nvSpPr>
        <p:spPr bwMode="auto">
          <a:xfrm>
            <a:off x="6154738" y="4376738"/>
            <a:ext cx="12398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84" name="Line 114"/>
          <p:cNvSpPr>
            <a:spLocks noChangeShapeType="1"/>
          </p:cNvSpPr>
          <p:nvPr/>
        </p:nvSpPr>
        <p:spPr bwMode="auto">
          <a:xfrm flipV="1">
            <a:off x="6154738" y="3630613"/>
            <a:ext cx="1587" cy="7461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85" name="Line 115"/>
          <p:cNvSpPr>
            <a:spLocks noChangeShapeType="1"/>
          </p:cNvSpPr>
          <p:nvPr/>
        </p:nvSpPr>
        <p:spPr bwMode="auto">
          <a:xfrm flipV="1">
            <a:off x="6365875" y="4364038"/>
            <a:ext cx="1588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86" name="Line 116"/>
          <p:cNvSpPr>
            <a:spLocks noChangeShapeType="1"/>
          </p:cNvSpPr>
          <p:nvPr/>
        </p:nvSpPr>
        <p:spPr bwMode="auto">
          <a:xfrm>
            <a:off x="6365875" y="3630613"/>
            <a:ext cx="1588" cy="142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87" name="Rectangle 117"/>
          <p:cNvSpPr>
            <a:spLocks noChangeArrowheads="1"/>
          </p:cNvSpPr>
          <p:nvPr/>
        </p:nvSpPr>
        <p:spPr bwMode="auto">
          <a:xfrm>
            <a:off x="6323013" y="4433888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0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88" name="Line 118"/>
          <p:cNvSpPr>
            <a:spLocks noChangeShapeType="1"/>
          </p:cNvSpPr>
          <p:nvPr/>
        </p:nvSpPr>
        <p:spPr bwMode="auto">
          <a:xfrm flipV="1">
            <a:off x="6773863" y="4364038"/>
            <a:ext cx="1587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89" name="Line 119"/>
          <p:cNvSpPr>
            <a:spLocks noChangeShapeType="1"/>
          </p:cNvSpPr>
          <p:nvPr/>
        </p:nvSpPr>
        <p:spPr bwMode="auto">
          <a:xfrm>
            <a:off x="6773863" y="3630613"/>
            <a:ext cx="1587" cy="142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90" name="Rectangle 120"/>
          <p:cNvSpPr>
            <a:spLocks noChangeArrowheads="1"/>
          </p:cNvSpPr>
          <p:nvPr/>
        </p:nvSpPr>
        <p:spPr bwMode="auto">
          <a:xfrm>
            <a:off x="6732588" y="4433888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2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91" name="Line 121"/>
          <p:cNvSpPr>
            <a:spLocks noChangeShapeType="1"/>
          </p:cNvSpPr>
          <p:nvPr/>
        </p:nvSpPr>
        <p:spPr bwMode="auto">
          <a:xfrm flipV="1">
            <a:off x="7183438" y="4364038"/>
            <a:ext cx="1587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92" name="Line 122"/>
          <p:cNvSpPr>
            <a:spLocks noChangeShapeType="1"/>
          </p:cNvSpPr>
          <p:nvPr/>
        </p:nvSpPr>
        <p:spPr bwMode="auto">
          <a:xfrm>
            <a:off x="7183438" y="3630613"/>
            <a:ext cx="1587" cy="142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93" name="Rectangle 123"/>
          <p:cNvSpPr>
            <a:spLocks noChangeArrowheads="1"/>
          </p:cNvSpPr>
          <p:nvPr/>
        </p:nvSpPr>
        <p:spPr bwMode="auto">
          <a:xfrm>
            <a:off x="7140575" y="4433888"/>
            <a:ext cx="182563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4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94" name="Line 124"/>
          <p:cNvSpPr>
            <a:spLocks noChangeShapeType="1"/>
          </p:cNvSpPr>
          <p:nvPr/>
        </p:nvSpPr>
        <p:spPr bwMode="auto">
          <a:xfrm>
            <a:off x="6154738" y="4376738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95" name="Line 125"/>
          <p:cNvSpPr>
            <a:spLocks noChangeShapeType="1"/>
          </p:cNvSpPr>
          <p:nvPr/>
        </p:nvSpPr>
        <p:spPr bwMode="auto">
          <a:xfrm flipH="1">
            <a:off x="7380288" y="4376738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96" name="Rectangle 126"/>
          <p:cNvSpPr>
            <a:spLocks noChangeArrowheads="1"/>
          </p:cNvSpPr>
          <p:nvPr/>
        </p:nvSpPr>
        <p:spPr bwMode="auto">
          <a:xfrm>
            <a:off x="5943600" y="4264025"/>
            <a:ext cx="2540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-1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097" name="Line 127"/>
          <p:cNvSpPr>
            <a:spLocks noChangeShapeType="1"/>
          </p:cNvSpPr>
          <p:nvPr/>
        </p:nvSpPr>
        <p:spPr bwMode="auto">
          <a:xfrm>
            <a:off x="6154738" y="401161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98" name="Line 128"/>
          <p:cNvSpPr>
            <a:spLocks noChangeShapeType="1"/>
          </p:cNvSpPr>
          <p:nvPr/>
        </p:nvSpPr>
        <p:spPr bwMode="auto">
          <a:xfrm flipH="1">
            <a:off x="7380288" y="401161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099" name="Rectangle 129"/>
          <p:cNvSpPr>
            <a:spLocks noChangeArrowheads="1"/>
          </p:cNvSpPr>
          <p:nvPr/>
        </p:nvSpPr>
        <p:spPr bwMode="auto">
          <a:xfrm>
            <a:off x="5999163" y="3898900"/>
            <a:ext cx="18256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0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100" name="Line 130"/>
          <p:cNvSpPr>
            <a:spLocks noChangeShapeType="1"/>
          </p:cNvSpPr>
          <p:nvPr/>
        </p:nvSpPr>
        <p:spPr bwMode="auto">
          <a:xfrm>
            <a:off x="6154738" y="363061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01" name="Line 131"/>
          <p:cNvSpPr>
            <a:spLocks noChangeShapeType="1"/>
          </p:cNvSpPr>
          <p:nvPr/>
        </p:nvSpPr>
        <p:spPr bwMode="auto">
          <a:xfrm flipH="1">
            <a:off x="7380288" y="3630613"/>
            <a:ext cx="142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02" name="Rectangle 132"/>
          <p:cNvSpPr>
            <a:spLocks noChangeArrowheads="1"/>
          </p:cNvSpPr>
          <p:nvPr/>
        </p:nvSpPr>
        <p:spPr bwMode="auto">
          <a:xfrm>
            <a:off x="5999163" y="3517900"/>
            <a:ext cx="18256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1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103" name="Line 133"/>
          <p:cNvSpPr>
            <a:spLocks noChangeShapeType="1"/>
          </p:cNvSpPr>
          <p:nvPr/>
        </p:nvSpPr>
        <p:spPr bwMode="auto">
          <a:xfrm>
            <a:off x="6154738" y="3630613"/>
            <a:ext cx="12398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04" name="Freeform 134"/>
          <p:cNvSpPr>
            <a:spLocks/>
          </p:cNvSpPr>
          <p:nvPr/>
        </p:nvSpPr>
        <p:spPr bwMode="auto">
          <a:xfrm>
            <a:off x="6154738" y="3630613"/>
            <a:ext cx="1239837" cy="746125"/>
          </a:xfrm>
          <a:custGeom>
            <a:avLst/>
            <a:gdLst>
              <a:gd name="T0" fmla="*/ 0 w 88"/>
              <a:gd name="T1" fmla="*/ 2147483647 h 53"/>
              <a:gd name="T2" fmla="*/ 2147483647 w 88"/>
              <a:gd name="T3" fmla="*/ 2147483647 h 53"/>
              <a:gd name="T4" fmla="*/ 2147483647 w 88"/>
              <a:gd name="T5" fmla="*/ 0 h 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53">
                <a:moveTo>
                  <a:pt x="0" y="53"/>
                </a:moveTo>
                <a:lnTo>
                  <a:pt x="88" y="53"/>
                </a:lnTo>
                <a:lnTo>
                  <a:pt x="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05" name="Line 135"/>
          <p:cNvSpPr>
            <a:spLocks noChangeShapeType="1"/>
          </p:cNvSpPr>
          <p:nvPr/>
        </p:nvSpPr>
        <p:spPr bwMode="auto">
          <a:xfrm flipV="1">
            <a:off x="6154738" y="3630613"/>
            <a:ext cx="1587" cy="7461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06" name="Oval 136"/>
          <p:cNvSpPr>
            <a:spLocks noChangeArrowheads="1"/>
          </p:cNvSpPr>
          <p:nvPr/>
        </p:nvSpPr>
        <p:spPr bwMode="auto">
          <a:xfrm>
            <a:off x="6099175" y="3954463"/>
            <a:ext cx="125413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07" name="Oval 137"/>
          <p:cNvSpPr>
            <a:spLocks noChangeArrowheads="1"/>
          </p:cNvSpPr>
          <p:nvPr/>
        </p:nvSpPr>
        <p:spPr bwMode="auto">
          <a:xfrm>
            <a:off x="6310313" y="3616325"/>
            <a:ext cx="125412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08" name="Oval 138"/>
          <p:cNvSpPr>
            <a:spLocks noChangeArrowheads="1"/>
          </p:cNvSpPr>
          <p:nvPr/>
        </p:nvSpPr>
        <p:spPr bwMode="auto">
          <a:xfrm>
            <a:off x="6507163" y="4278313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09" name="Oval 139"/>
          <p:cNvSpPr>
            <a:spLocks noChangeArrowheads="1"/>
          </p:cNvSpPr>
          <p:nvPr/>
        </p:nvSpPr>
        <p:spPr bwMode="auto">
          <a:xfrm>
            <a:off x="6718300" y="3616325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0" name="Oval 140"/>
          <p:cNvSpPr>
            <a:spLocks noChangeArrowheads="1"/>
          </p:cNvSpPr>
          <p:nvPr/>
        </p:nvSpPr>
        <p:spPr bwMode="auto">
          <a:xfrm>
            <a:off x="6929438" y="4278313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1" name="Oval 141"/>
          <p:cNvSpPr>
            <a:spLocks noChangeArrowheads="1"/>
          </p:cNvSpPr>
          <p:nvPr/>
        </p:nvSpPr>
        <p:spPr bwMode="auto">
          <a:xfrm>
            <a:off x="7126288" y="3616325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2" name="Oval 142"/>
          <p:cNvSpPr>
            <a:spLocks noChangeArrowheads="1"/>
          </p:cNvSpPr>
          <p:nvPr/>
        </p:nvSpPr>
        <p:spPr bwMode="auto">
          <a:xfrm>
            <a:off x="7337425" y="4278313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3" name="Oval 143"/>
          <p:cNvSpPr>
            <a:spLocks noChangeArrowheads="1"/>
          </p:cNvSpPr>
          <p:nvPr/>
        </p:nvSpPr>
        <p:spPr bwMode="auto">
          <a:xfrm>
            <a:off x="6099175" y="3954463"/>
            <a:ext cx="125413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4" name="Oval 144"/>
          <p:cNvSpPr>
            <a:spLocks noChangeArrowheads="1"/>
          </p:cNvSpPr>
          <p:nvPr/>
        </p:nvSpPr>
        <p:spPr bwMode="auto">
          <a:xfrm>
            <a:off x="6310313" y="3616325"/>
            <a:ext cx="125412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5" name="Oval 145"/>
          <p:cNvSpPr>
            <a:spLocks noChangeArrowheads="1"/>
          </p:cNvSpPr>
          <p:nvPr/>
        </p:nvSpPr>
        <p:spPr bwMode="auto">
          <a:xfrm>
            <a:off x="6507163" y="4278313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6" name="Oval 146"/>
          <p:cNvSpPr>
            <a:spLocks noChangeArrowheads="1"/>
          </p:cNvSpPr>
          <p:nvPr/>
        </p:nvSpPr>
        <p:spPr bwMode="auto">
          <a:xfrm>
            <a:off x="6718300" y="3616325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7" name="Oval 147"/>
          <p:cNvSpPr>
            <a:spLocks noChangeArrowheads="1"/>
          </p:cNvSpPr>
          <p:nvPr/>
        </p:nvSpPr>
        <p:spPr bwMode="auto">
          <a:xfrm>
            <a:off x="6929438" y="4278313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8" name="Oval 148"/>
          <p:cNvSpPr>
            <a:spLocks noChangeArrowheads="1"/>
          </p:cNvSpPr>
          <p:nvPr/>
        </p:nvSpPr>
        <p:spPr bwMode="auto">
          <a:xfrm>
            <a:off x="7126288" y="3616325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19" name="Oval 149"/>
          <p:cNvSpPr>
            <a:spLocks noChangeArrowheads="1"/>
          </p:cNvSpPr>
          <p:nvPr/>
        </p:nvSpPr>
        <p:spPr bwMode="auto">
          <a:xfrm>
            <a:off x="7337425" y="4278313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20" name="Line 150"/>
          <p:cNvSpPr>
            <a:spLocks noChangeShapeType="1"/>
          </p:cNvSpPr>
          <p:nvPr/>
        </p:nvSpPr>
        <p:spPr bwMode="auto">
          <a:xfrm>
            <a:off x="6154738" y="4011613"/>
            <a:ext cx="15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21" name="Line 151"/>
          <p:cNvSpPr>
            <a:spLocks noChangeShapeType="1"/>
          </p:cNvSpPr>
          <p:nvPr/>
        </p:nvSpPr>
        <p:spPr bwMode="auto">
          <a:xfrm flipV="1">
            <a:off x="6365875" y="3673475"/>
            <a:ext cx="1588" cy="3381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22" name="Line 152"/>
          <p:cNvSpPr>
            <a:spLocks noChangeShapeType="1"/>
          </p:cNvSpPr>
          <p:nvPr/>
        </p:nvSpPr>
        <p:spPr bwMode="auto">
          <a:xfrm>
            <a:off x="6562725" y="4011613"/>
            <a:ext cx="1588" cy="323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23" name="Line 153"/>
          <p:cNvSpPr>
            <a:spLocks noChangeShapeType="1"/>
          </p:cNvSpPr>
          <p:nvPr/>
        </p:nvSpPr>
        <p:spPr bwMode="auto">
          <a:xfrm flipV="1">
            <a:off x="6773863" y="3673475"/>
            <a:ext cx="1587" cy="3381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24" name="Line 154"/>
          <p:cNvSpPr>
            <a:spLocks noChangeShapeType="1"/>
          </p:cNvSpPr>
          <p:nvPr/>
        </p:nvSpPr>
        <p:spPr bwMode="auto">
          <a:xfrm>
            <a:off x="6985000" y="4011613"/>
            <a:ext cx="1588" cy="323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25" name="Line 155"/>
          <p:cNvSpPr>
            <a:spLocks noChangeShapeType="1"/>
          </p:cNvSpPr>
          <p:nvPr/>
        </p:nvSpPr>
        <p:spPr bwMode="auto">
          <a:xfrm flipV="1">
            <a:off x="7183438" y="3673475"/>
            <a:ext cx="1587" cy="3381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26" name="Line 156"/>
          <p:cNvSpPr>
            <a:spLocks noChangeShapeType="1"/>
          </p:cNvSpPr>
          <p:nvPr/>
        </p:nvSpPr>
        <p:spPr bwMode="auto">
          <a:xfrm>
            <a:off x="7394575" y="4011613"/>
            <a:ext cx="1588" cy="323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27" name="Line 157"/>
          <p:cNvSpPr>
            <a:spLocks noChangeShapeType="1"/>
          </p:cNvSpPr>
          <p:nvPr/>
        </p:nvSpPr>
        <p:spPr bwMode="auto">
          <a:xfrm>
            <a:off x="6154738" y="4011613"/>
            <a:ext cx="12398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28" name="Rectangle 158"/>
          <p:cNvSpPr>
            <a:spLocks noChangeArrowheads="1"/>
          </p:cNvSpPr>
          <p:nvPr/>
        </p:nvSpPr>
        <p:spPr bwMode="auto">
          <a:xfrm>
            <a:off x="6478588" y="3306763"/>
            <a:ext cx="22558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Case B-marginally stable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129" name="Rectangle 159">
            <a:hlinkClick r:id="" action="ppaction://noaction">
              <a:snd r:embed="rId9" name="thank3.wav"/>
            </a:hlinkClick>
          </p:cNvPr>
          <p:cNvSpPr>
            <a:spLocks noChangeArrowheads="1"/>
          </p:cNvSpPr>
          <p:nvPr/>
        </p:nvSpPr>
        <p:spPr bwMode="auto">
          <a:xfrm>
            <a:off x="6154738" y="5124450"/>
            <a:ext cx="1239837" cy="758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30" name="Rectangle 160"/>
          <p:cNvSpPr>
            <a:spLocks noChangeArrowheads="1"/>
          </p:cNvSpPr>
          <p:nvPr/>
        </p:nvSpPr>
        <p:spPr bwMode="auto">
          <a:xfrm>
            <a:off x="6154738" y="5124450"/>
            <a:ext cx="1239837" cy="7588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31" name="Line 161"/>
          <p:cNvSpPr>
            <a:spLocks noChangeShapeType="1"/>
          </p:cNvSpPr>
          <p:nvPr/>
        </p:nvSpPr>
        <p:spPr bwMode="auto">
          <a:xfrm>
            <a:off x="6154738" y="5124450"/>
            <a:ext cx="12398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32" name="Freeform 162"/>
          <p:cNvSpPr>
            <a:spLocks/>
          </p:cNvSpPr>
          <p:nvPr/>
        </p:nvSpPr>
        <p:spPr bwMode="auto">
          <a:xfrm>
            <a:off x="6154738" y="5124450"/>
            <a:ext cx="1239837" cy="758825"/>
          </a:xfrm>
          <a:custGeom>
            <a:avLst/>
            <a:gdLst>
              <a:gd name="T0" fmla="*/ 0 w 88"/>
              <a:gd name="T1" fmla="*/ 2147483647 h 54"/>
              <a:gd name="T2" fmla="*/ 2147483647 w 88"/>
              <a:gd name="T3" fmla="*/ 2147483647 h 54"/>
              <a:gd name="T4" fmla="*/ 2147483647 w 88"/>
              <a:gd name="T5" fmla="*/ 0 h 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54">
                <a:moveTo>
                  <a:pt x="0" y="54"/>
                </a:moveTo>
                <a:lnTo>
                  <a:pt x="88" y="54"/>
                </a:lnTo>
                <a:lnTo>
                  <a:pt x="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33" name="Line 163"/>
          <p:cNvSpPr>
            <a:spLocks noChangeShapeType="1"/>
          </p:cNvSpPr>
          <p:nvPr/>
        </p:nvSpPr>
        <p:spPr bwMode="auto">
          <a:xfrm flipV="1">
            <a:off x="6154738" y="5124450"/>
            <a:ext cx="1587" cy="7588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34" name="Line 164"/>
          <p:cNvSpPr>
            <a:spLocks noChangeShapeType="1"/>
          </p:cNvSpPr>
          <p:nvPr/>
        </p:nvSpPr>
        <p:spPr bwMode="auto">
          <a:xfrm>
            <a:off x="6154738" y="5883275"/>
            <a:ext cx="12398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35" name="Line 165"/>
          <p:cNvSpPr>
            <a:spLocks noChangeShapeType="1"/>
          </p:cNvSpPr>
          <p:nvPr/>
        </p:nvSpPr>
        <p:spPr bwMode="auto">
          <a:xfrm flipV="1">
            <a:off x="6154738" y="5124450"/>
            <a:ext cx="1587" cy="7588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36" name="Line 166"/>
          <p:cNvSpPr>
            <a:spLocks noChangeShapeType="1"/>
          </p:cNvSpPr>
          <p:nvPr/>
        </p:nvSpPr>
        <p:spPr bwMode="auto">
          <a:xfrm flipV="1">
            <a:off x="6365875" y="5870575"/>
            <a:ext cx="1588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37" name="Line 167"/>
          <p:cNvSpPr>
            <a:spLocks noChangeShapeType="1"/>
          </p:cNvSpPr>
          <p:nvPr/>
        </p:nvSpPr>
        <p:spPr bwMode="auto">
          <a:xfrm>
            <a:off x="6365875" y="5124450"/>
            <a:ext cx="1588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38" name="Rectangle 168"/>
          <p:cNvSpPr>
            <a:spLocks noChangeArrowheads="1"/>
          </p:cNvSpPr>
          <p:nvPr/>
        </p:nvSpPr>
        <p:spPr bwMode="auto">
          <a:xfrm>
            <a:off x="6323013" y="5940425"/>
            <a:ext cx="18256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0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139" name="Line 169"/>
          <p:cNvSpPr>
            <a:spLocks noChangeShapeType="1"/>
          </p:cNvSpPr>
          <p:nvPr/>
        </p:nvSpPr>
        <p:spPr bwMode="auto">
          <a:xfrm flipV="1">
            <a:off x="6773863" y="5870575"/>
            <a:ext cx="1587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40" name="Line 170"/>
          <p:cNvSpPr>
            <a:spLocks noChangeShapeType="1"/>
          </p:cNvSpPr>
          <p:nvPr/>
        </p:nvSpPr>
        <p:spPr bwMode="auto">
          <a:xfrm>
            <a:off x="6773863" y="5124450"/>
            <a:ext cx="1587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41" name="Rectangle 171"/>
          <p:cNvSpPr>
            <a:spLocks noChangeArrowheads="1"/>
          </p:cNvSpPr>
          <p:nvPr/>
        </p:nvSpPr>
        <p:spPr bwMode="auto">
          <a:xfrm>
            <a:off x="6732588" y="5940425"/>
            <a:ext cx="18256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2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142" name="Line 172"/>
          <p:cNvSpPr>
            <a:spLocks noChangeShapeType="1"/>
          </p:cNvSpPr>
          <p:nvPr/>
        </p:nvSpPr>
        <p:spPr bwMode="auto">
          <a:xfrm flipV="1">
            <a:off x="7183438" y="5870575"/>
            <a:ext cx="1587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43" name="Line 173"/>
          <p:cNvSpPr>
            <a:spLocks noChangeShapeType="1"/>
          </p:cNvSpPr>
          <p:nvPr/>
        </p:nvSpPr>
        <p:spPr bwMode="auto">
          <a:xfrm>
            <a:off x="7183438" y="5124450"/>
            <a:ext cx="1587" cy="12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44" name="Rectangle 174"/>
          <p:cNvSpPr>
            <a:spLocks noChangeArrowheads="1"/>
          </p:cNvSpPr>
          <p:nvPr/>
        </p:nvSpPr>
        <p:spPr bwMode="auto">
          <a:xfrm>
            <a:off x="7140575" y="5940425"/>
            <a:ext cx="18256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4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145" name="Line 175"/>
          <p:cNvSpPr>
            <a:spLocks noChangeShapeType="1"/>
          </p:cNvSpPr>
          <p:nvPr/>
        </p:nvSpPr>
        <p:spPr bwMode="auto">
          <a:xfrm>
            <a:off x="6154738" y="5883275"/>
            <a:ext cx="142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46" name="Line 176"/>
          <p:cNvSpPr>
            <a:spLocks noChangeShapeType="1"/>
          </p:cNvSpPr>
          <p:nvPr/>
        </p:nvSpPr>
        <p:spPr bwMode="auto">
          <a:xfrm flipH="1">
            <a:off x="7380288" y="5883275"/>
            <a:ext cx="142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47" name="Rectangle 177"/>
          <p:cNvSpPr>
            <a:spLocks noChangeArrowheads="1"/>
          </p:cNvSpPr>
          <p:nvPr/>
        </p:nvSpPr>
        <p:spPr bwMode="auto">
          <a:xfrm>
            <a:off x="5999163" y="5772150"/>
            <a:ext cx="18256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0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148" name="Line 178"/>
          <p:cNvSpPr>
            <a:spLocks noChangeShapeType="1"/>
          </p:cNvSpPr>
          <p:nvPr/>
        </p:nvSpPr>
        <p:spPr bwMode="auto">
          <a:xfrm>
            <a:off x="6154738" y="5124450"/>
            <a:ext cx="142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49" name="Line 179"/>
          <p:cNvSpPr>
            <a:spLocks noChangeShapeType="1"/>
          </p:cNvSpPr>
          <p:nvPr/>
        </p:nvSpPr>
        <p:spPr bwMode="auto">
          <a:xfrm flipH="1">
            <a:off x="7380288" y="5124450"/>
            <a:ext cx="142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50" name="Rectangle 180"/>
          <p:cNvSpPr>
            <a:spLocks noChangeArrowheads="1"/>
          </p:cNvSpPr>
          <p:nvPr/>
        </p:nvSpPr>
        <p:spPr bwMode="auto">
          <a:xfrm>
            <a:off x="5999163" y="5011738"/>
            <a:ext cx="182562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5</a:t>
            </a:r>
            <a:endParaRPr lang="en-GB" baseline="0">
              <a:latin typeface="Times New Roman" pitchFamily="18" charset="0"/>
            </a:endParaRPr>
          </a:p>
        </p:txBody>
      </p:sp>
      <p:sp>
        <p:nvSpPr>
          <p:cNvPr id="84151" name="Line 181"/>
          <p:cNvSpPr>
            <a:spLocks noChangeShapeType="1"/>
          </p:cNvSpPr>
          <p:nvPr/>
        </p:nvSpPr>
        <p:spPr bwMode="auto">
          <a:xfrm>
            <a:off x="6154738" y="5124450"/>
            <a:ext cx="12398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52" name="Freeform 182"/>
          <p:cNvSpPr>
            <a:spLocks/>
          </p:cNvSpPr>
          <p:nvPr/>
        </p:nvSpPr>
        <p:spPr bwMode="auto">
          <a:xfrm>
            <a:off x="6154738" y="5124450"/>
            <a:ext cx="1239837" cy="758825"/>
          </a:xfrm>
          <a:custGeom>
            <a:avLst/>
            <a:gdLst>
              <a:gd name="T0" fmla="*/ 0 w 88"/>
              <a:gd name="T1" fmla="*/ 2147483647 h 54"/>
              <a:gd name="T2" fmla="*/ 2147483647 w 88"/>
              <a:gd name="T3" fmla="*/ 2147483647 h 54"/>
              <a:gd name="T4" fmla="*/ 2147483647 w 88"/>
              <a:gd name="T5" fmla="*/ 0 h 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54">
                <a:moveTo>
                  <a:pt x="0" y="54"/>
                </a:moveTo>
                <a:lnTo>
                  <a:pt x="88" y="54"/>
                </a:lnTo>
                <a:lnTo>
                  <a:pt x="8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53" name="Line 183"/>
          <p:cNvSpPr>
            <a:spLocks noChangeShapeType="1"/>
          </p:cNvSpPr>
          <p:nvPr/>
        </p:nvSpPr>
        <p:spPr bwMode="auto">
          <a:xfrm flipV="1">
            <a:off x="6154738" y="5124450"/>
            <a:ext cx="1587" cy="7588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54" name="Oval 184"/>
          <p:cNvSpPr>
            <a:spLocks noChangeArrowheads="1"/>
          </p:cNvSpPr>
          <p:nvPr/>
        </p:nvSpPr>
        <p:spPr bwMode="auto">
          <a:xfrm>
            <a:off x="6099175" y="5827713"/>
            <a:ext cx="125413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55" name="Oval 185"/>
          <p:cNvSpPr>
            <a:spLocks noChangeArrowheads="1"/>
          </p:cNvSpPr>
          <p:nvPr/>
        </p:nvSpPr>
        <p:spPr bwMode="auto">
          <a:xfrm>
            <a:off x="6310313" y="5672138"/>
            <a:ext cx="125412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56" name="Oval 186"/>
          <p:cNvSpPr>
            <a:spLocks noChangeArrowheads="1"/>
          </p:cNvSpPr>
          <p:nvPr/>
        </p:nvSpPr>
        <p:spPr bwMode="auto">
          <a:xfrm>
            <a:off x="6507163" y="5616575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57" name="Oval 187"/>
          <p:cNvSpPr>
            <a:spLocks noChangeArrowheads="1"/>
          </p:cNvSpPr>
          <p:nvPr/>
        </p:nvSpPr>
        <p:spPr bwMode="auto">
          <a:xfrm>
            <a:off x="6718300" y="5546725"/>
            <a:ext cx="127000" cy="1254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58" name="Oval 188"/>
          <p:cNvSpPr>
            <a:spLocks noChangeArrowheads="1"/>
          </p:cNvSpPr>
          <p:nvPr/>
        </p:nvSpPr>
        <p:spPr bwMode="auto">
          <a:xfrm>
            <a:off x="6929438" y="5434013"/>
            <a:ext cx="127000" cy="1254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59" name="Oval 189"/>
          <p:cNvSpPr>
            <a:spLocks noChangeArrowheads="1"/>
          </p:cNvSpPr>
          <p:nvPr/>
        </p:nvSpPr>
        <p:spPr bwMode="auto">
          <a:xfrm>
            <a:off x="7126288" y="5278438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0" name="Oval 190"/>
          <p:cNvSpPr>
            <a:spLocks noChangeArrowheads="1"/>
          </p:cNvSpPr>
          <p:nvPr/>
        </p:nvSpPr>
        <p:spPr bwMode="auto">
          <a:xfrm>
            <a:off x="7337425" y="5081588"/>
            <a:ext cx="127000" cy="1270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1" name="Oval 191"/>
          <p:cNvSpPr>
            <a:spLocks noChangeArrowheads="1"/>
          </p:cNvSpPr>
          <p:nvPr/>
        </p:nvSpPr>
        <p:spPr bwMode="auto">
          <a:xfrm>
            <a:off x="6099175" y="5827713"/>
            <a:ext cx="125413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2" name="Oval 192"/>
          <p:cNvSpPr>
            <a:spLocks noChangeArrowheads="1"/>
          </p:cNvSpPr>
          <p:nvPr/>
        </p:nvSpPr>
        <p:spPr bwMode="auto">
          <a:xfrm>
            <a:off x="6310313" y="5672138"/>
            <a:ext cx="125412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3" name="Oval 193"/>
          <p:cNvSpPr>
            <a:spLocks noChangeArrowheads="1"/>
          </p:cNvSpPr>
          <p:nvPr/>
        </p:nvSpPr>
        <p:spPr bwMode="auto">
          <a:xfrm>
            <a:off x="6507163" y="5616575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4" name="Oval 194"/>
          <p:cNvSpPr>
            <a:spLocks noChangeArrowheads="1"/>
          </p:cNvSpPr>
          <p:nvPr/>
        </p:nvSpPr>
        <p:spPr bwMode="auto">
          <a:xfrm>
            <a:off x="6718300" y="5546725"/>
            <a:ext cx="127000" cy="1254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5" name="Oval 195"/>
          <p:cNvSpPr>
            <a:spLocks noChangeArrowheads="1"/>
          </p:cNvSpPr>
          <p:nvPr/>
        </p:nvSpPr>
        <p:spPr bwMode="auto">
          <a:xfrm>
            <a:off x="6929438" y="5434013"/>
            <a:ext cx="127000" cy="1254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6" name="Oval 196"/>
          <p:cNvSpPr>
            <a:spLocks noChangeArrowheads="1"/>
          </p:cNvSpPr>
          <p:nvPr/>
        </p:nvSpPr>
        <p:spPr bwMode="auto">
          <a:xfrm>
            <a:off x="7126288" y="5278438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7" name="Oval 197"/>
          <p:cNvSpPr>
            <a:spLocks noChangeArrowheads="1"/>
          </p:cNvSpPr>
          <p:nvPr/>
        </p:nvSpPr>
        <p:spPr bwMode="auto">
          <a:xfrm>
            <a:off x="7337425" y="5081588"/>
            <a:ext cx="127000" cy="127000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8" name="Line 198"/>
          <p:cNvSpPr>
            <a:spLocks noChangeShapeType="1"/>
          </p:cNvSpPr>
          <p:nvPr/>
        </p:nvSpPr>
        <p:spPr bwMode="auto">
          <a:xfrm>
            <a:off x="6154738" y="5883275"/>
            <a:ext cx="15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69" name="Line 199"/>
          <p:cNvSpPr>
            <a:spLocks noChangeShapeType="1"/>
          </p:cNvSpPr>
          <p:nvPr/>
        </p:nvSpPr>
        <p:spPr bwMode="auto">
          <a:xfrm flipV="1">
            <a:off x="6365875" y="5729288"/>
            <a:ext cx="1588" cy="153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70" name="Line 200"/>
          <p:cNvSpPr>
            <a:spLocks noChangeShapeType="1"/>
          </p:cNvSpPr>
          <p:nvPr/>
        </p:nvSpPr>
        <p:spPr bwMode="auto">
          <a:xfrm flipV="1">
            <a:off x="6562725" y="5672138"/>
            <a:ext cx="1588" cy="2111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71" name="Line 201"/>
          <p:cNvSpPr>
            <a:spLocks noChangeShapeType="1"/>
          </p:cNvSpPr>
          <p:nvPr/>
        </p:nvSpPr>
        <p:spPr bwMode="auto">
          <a:xfrm flipV="1">
            <a:off x="6773863" y="5602288"/>
            <a:ext cx="1587" cy="280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72" name="Line 202"/>
          <p:cNvSpPr>
            <a:spLocks noChangeShapeType="1"/>
          </p:cNvSpPr>
          <p:nvPr/>
        </p:nvSpPr>
        <p:spPr bwMode="auto">
          <a:xfrm flipV="1">
            <a:off x="6985000" y="5489575"/>
            <a:ext cx="1588" cy="393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73" name="Line 203"/>
          <p:cNvSpPr>
            <a:spLocks noChangeShapeType="1"/>
          </p:cNvSpPr>
          <p:nvPr/>
        </p:nvSpPr>
        <p:spPr bwMode="auto">
          <a:xfrm flipV="1">
            <a:off x="7183438" y="5335588"/>
            <a:ext cx="1587" cy="5476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74" name="Line 204"/>
          <p:cNvSpPr>
            <a:spLocks noChangeShapeType="1"/>
          </p:cNvSpPr>
          <p:nvPr/>
        </p:nvSpPr>
        <p:spPr bwMode="auto">
          <a:xfrm flipV="1">
            <a:off x="7394575" y="5137150"/>
            <a:ext cx="1588" cy="7461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4175" name="Rectangle 205"/>
          <p:cNvSpPr>
            <a:spLocks noChangeArrowheads="1"/>
          </p:cNvSpPr>
          <p:nvPr/>
        </p:nvSpPr>
        <p:spPr bwMode="auto">
          <a:xfrm>
            <a:off x="6478588" y="4800600"/>
            <a:ext cx="1511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baseline="0">
                <a:solidFill>
                  <a:srgbClr val="000000"/>
                </a:solidFill>
                <a:latin typeface="times" charset="0"/>
              </a:rPr>
              <a:t>Case C-unstable</a:t>
            </a:r>
            <a:endParaRPr lang="en-GB" baseline="0">
              <a:latin typeface="Times New Roman" pitchFamily="18" charset="0"/>
            </a:endParaRPr>
          </a:p>
        </p:txBody>
      </p:sp>
      <p:pic>
        <p:nvPicPr>
          <p:cNvPr id="2" name="59859099">
            <a:hlinkClick r:id="" action="ppaction://media"/>
            <a:extLst>
              <a:ext uri="{FF2B5EF4-FFF2-40B4-BE49-F238E27FC236}">
                <a16:creationId xmlns:a16="http://schemas.microsoft.com/office/drawing/2014/main" id="{40DADFE0-EBDD-4CB9-8E0A-3E62196D23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13750" y="609600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3971" y="6532563"/>
            <a:ext cx="5421313" cy="365125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Official (Open), Non-sensitive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6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BA4EEA7-F2CE-43FC-AB39-36CCE5869F9E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Computing z-transform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628775"/>
            <a:ext cx="8002588" cy="4525963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z-transform of a function is mathematically tedious</a:t>
            </a:r>
          </a:p>
          <a:p>
            <a:pPr eaLnBrk="1" hangingPunct="1"/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Usually, z-transform tables are used for the common functions</a:t>
            </a:r>
          </a:p>
        </p:txBody>
      </p:sp>
      <p:pic>
        <p:nvPicPr>
          <p:cNvPr id="9221" name="Picture 4" descr="j00786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3357563"/>
            <a:ext cx="1062038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59858495">
            <a:hlinkClick r:id="" action="ppaction://media"/>
            <a:extLst>
              <a:ext uri="{FF2B5EF4-FFF2-40B4-BE49-F238E27FC236}">
                <a16:creationId xmlns:a16="http://schemas.microsoft.com/office/drawing/2014/main" id="{46E32A72-E42D-4B69-A73E-DDE8373924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56563" y="61214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302339"/>
      </p:ext>
    </p:extLst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83CD9B7-5F5C-4BC0-8633-E0478FFD128F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80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4995" name="Rectangle 24"/>
          <p:cNvSpPr>
            <a:spLocks noChangeArrowheads="1"/>
          </p:cNvSpPr>
          <p:nvPr/>
        </p:nvSpPr>
        <p:spPr bwMode="auto">
          <a:xfrm>
            <a:off x="1835150" y="2636838"/>
            <a:ext cx="5329238" cy="21605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5635752" cy="990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dirty="0"/>
              <a:t>Example 8- determining stability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638300"/>
            <a:ext cx="8153400" cy="449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digital network below. Is it stable?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rgbClr val="FFCC00"/>
              </a:solidFill>
            </a:endParaRP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>
              <a:solidFill>
                <a:srgbClr val="FFCC00"/>
              </a:solidFill>
            </a:endParaRPr>
          </a:p>
        </p:txBody>
      </p:sp>
      <p:sp>
        <p:nvSpPr>
          <p:cNvPr id="84998" name="Line 4"/>
          <p:cNvSpPr>
            <a:spLocks noChangeShapeType="1"/>
          </p:cNvSpPr>
          <p:nvPr/>
        </p:nvSpPr>
        <p:spPr bwMode="auto">
          <a:xfrm flipH="1">
            <a:off x="3733800" y="29718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84999" name="Group 5"/>
          <p:cNvGrpSpPr>
            <a:grpSpLocks/>
          </p:cNvGrpSpPr>
          <p:nvPr/>
        </p:nvGrpSpPr>
        <p:grpSpPr bwMode="auto">
          <a:xfrm flipH="1">
            <a:off x="3276600" y="2743200"/>
            <a:ext cx="457200" cy="457200"/>
            <a:chOff x="2256" y="1776"/>
            <a:chExt cx="288" cy="288"/>
          </a:xfrm>
        </p:grpSpPr>
        <p:sp>
          <p:nvSpPr>
            <p:cNvPr id="85015" name="Oval 6"/>
            <p:cNvSpPr>
              <a:spLocks noChangeArrowheads="1"/>
            </p:cNvSpPr>
            <p:nvPr/>
          </p:nvSpPr>
          <p:spPr bwMode="auto">
            <a:xfrm>
              <a:off x="2256" y="1776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85016" name="Line 7"/>
            <p:cNvSpPr>
              <a:spLocks noChangeShapeType="1"/>
            </p:cNvSpPr>
            <p:nvPr/>
          </p:nvSpPr>
          <p:spPr bwMode="auto">
            <a:xfrm>
              <a:off x="2400" y="18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85017" name="Line 8"/>
            <p:cNvSpPr>
              <a:spLocks noChangeShapeType="1"/>
            </p:cNvSpPr>
            <p:nvPr/>
          </p:nvSpPr>
          <p:spPr bwMode="auto">
            <a:xfrm>
              <a:off x="2304" y="192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85000" name="Text Box 9"/>
          <p:cNvSpPr txBox="1">
            <a:spLocks noChangeArrowheads="1"/>
          </p:cNvSpPr>
          <p:nvPr/>
        </p:nvSpPr>
        <p:spPr bwMode="auto">
          <a:xfrm flipH="1">
            <a:off x="4724400" y="3352800"/>
            <a:ext cx="609600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/>
              <a:t>z</a:t>
            </a:r>
            <a:r>
              <a:rPr lang="en-GB" sz="1800" baseline="30000"/>
              <a:t>-1</a:t>
            </a:r>
            <a:endParaRPr lang="en-GB" sz="1800" baseline="0"/>
          </a:p>
        </p:txBody>
      </p:sp>
      <p:sp>
        <p:nvSpPr>
          <p:cNvPr id="85001" name="Line 10"/>
          <p:cNvSpPr>
            <a:spLocks noChangeShapeType="1"/>
          </p:cNvSpPr>
          <p:nvPr/>
        </p:nvSpPr>
        <p:spPr bwMode="auto">
          <a:xfrm flipH="1">
            <a:off x="5029200" y="29718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5002" name="Line 11"/>
          <p:cNvSpPr>
            <a:spLocks noChangeShapeType="1"/>
          </p:cNvSpPr>
          <p:nvPr/>
        </p:nvSpPr>
        <p:spPr bwMode="auto">
          <a:xfrm flipH="1">
            <a:off x="4648200" y="41148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85003" name="Group 12"/>
          <p:cNvGrpSpPr>
            <a:grpSpLocks/>
          </p:cNvGrpSpPr>
          <p:nvPr/>
        </p:nvGrpSpPr>
        <p:grpSpPr bwMode="auto">
          <a:xfrm flipH="1">
            <a:off x="4419600" y="3886200"/>
            <a:ext cx="228600" cy="457200"/>
            <a:chOff x="1488" y="1200"/>
            <a:chExt cx="144" cy="288"/>
          </a:xfrm>
        </p:grpSpPr>
        <p:sp>
          <p:nvSpPr>
            <p:cNvPr id="85012" name="Line 13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85013" name="Line 14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85014" name="Line 15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85004" name="Line 16"/>
          <p:cNvSpPr>
            <a:spLocks noChangeShapeType="1"/>
          </p:cNvSpPr>
          <p:nvPr/>
        </p:nvSpPr>
        <p:spPr bwMode="auto">
          <a:xfrm flipH="1">
            <a:off x="3505200" y="4114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5005" name="Line 17"/>
          <p:cNvSpPr>
            <a:spLocks noChangeShapeType="1"/>
          </p:cNvSpPr>
          <p:nvPr/>
        </p:nvSpPr>
        <p:spPr bwMode="auto">
          <a:xfrm flipH="1">
            <a:off x="5029200" y="37338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5006" name="Line 18"/>
          <p:cNvSpPr>
            <a:spLocks noChangeShapeType="1"/>
          </p:cNvSpPr>
          <p:nvPr/>
        </p:nvSpPr>
        <p:spPr bwMode="auto">
          <a:xfrm flipH="1" flipV="1">
            <a:off x="3505200" y="3200400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5007" name="Line 19"/>
          <p:cNvSpPr>
            <a:spLocks noChangeShapeType="1"/>
          </p:cNvSpPr>
          <p:nvPr/>
        </p:nvSpPr>
        <p:spPr bwMode="auto">
          <a:xfrm>
            <a:off x="2667000" y="297180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5008" name="Text Box 20"/>
          <p:cNvSpPr txBox="1">
            <a:spLocks noChangeArrowheads="1"/>
          </p:cNvSpPr>
          <p:nvPr/>
        </p:nvSpPr>
        <p:spPr bwMode="auto">
          <a:xfrm>
            <a:off x="4038600" y="41910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0066FF"/>
                </a:solidFill>
              </a:rPr>
              <a:t>2</a:t>
            </a:r>
          </a:p>
        </p:txBody>
      </p:sp>
      <p:sp>
        <p:nvSpPr>
          <p:cNvPr id="85009" name="Text Box 21"/>
          <p:cNvSpPr txBox="1">
            <a:spLocks noChangeArrowheads="1"/>
          </p:cNvSpPr>
          <p:nvPr/>
        </p:nvSpPr>
        <p:spPr bwMode="auto">
          <a:xfrm>
            <a:off x="1981200" y="2743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0066FF"/>
                </a:solidFill>
              </a:rPr>
              <a:t>x(n)</a:t>
            </a:r>
          </a:p>
        </p:txBody>
      </p:sp>
      <p:sp>
        <p:nvSpPr>
          <p:cNvPr id="85010" name="Text Box 22"/>
          <p:cNvSpPr txBox="1">
            <a:spLocks noChangeArrowheads="1"/>
          </p:cNvSpPr>
          <p:nvPr/>
        </p:nvSpPr>
        <p:spPr bwMode="auto">
          <a:xfrm>
            <a:off x="5562600" y="2743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0066FF"/>
                </a:solidFill>
              </a:rPr>
              <a:t>y(n)</a:t>
            </a:r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5029200" y="3886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chemeClr val="hlink"/>
                </a:solidFill>
              </a:rPr>
              <a:t>y(n</a:t>
            </a:r>
            <a:r>
              <a:rPr lang="en-GB" sz="1800" baseline="0">
                <a:solidFill>
                  <a:schemeClr val="hlink"/>
                </a:solidFill>
                <a:cs typeface="Arial" pitchFamily="34" charset="0"/>
              </a:rPr>
              <a:t>–</a:t>
            </a:r>
            <a:r>
              <a:rPr lang="en-GB" sz="1800" baseline="0">
                <a:solidFill>
                  <a:schemeClr val="hlink"/>
                </a:solidFill>
              </a:rPr>
              <a:t>1)</a:t>
            </a:r>
          </a:p>
        </p:txBody>
      </p:sp>
      <p:pic>
        <p:nvPicPr>
          <p:cNvPr id="2" name="59859107">
            <a:hlinkClick r:id="" action="ppaction://media"/>
            <a:extLst>
              <a:ext uri="{FF2B5EF4-FFF2-40B4-BE49-F238E27FC236}">
                <a16:creationId xmlns:a16="http://schemas.microsoft.com/office/drawing/2014/main" id="{253D2F22-496F-44E2-8BCE-8C9B26A391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9913" y="5895975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69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0967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FB1A3AD-C251-4B30-8460-C1215EB478A9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81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33375"/>
            <a:ext cx="7596336" cy="5792788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dirty="0"/>
              <a:t>Solution: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Difference equation of the system: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y(n) = x(n) + 2y(n – 1)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Taking z-transform and finding the system function: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Y(z) = X(z) + 2z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</a:rPr>
              <a:t>–1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Y(z)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Impulse response:</a:t>
            </a:r>
          </a:p>
          <a:p>
            <a:pPr eaLnBrk="1" hangingPunct="1">
              <a:lnSpc>
                <a:spcPct val="90000"/>
              </a:lnSpc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h(n) = (2)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u(n)</a:t>
            </a:r>
          </a:p>
        </p:txBody>
      </p:sp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3059832" y="4077072"/>
          <a:ext cx="2832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Equation" r:id="rId7" imgW="2832100" imgH="901700" progId="Equation.3">
                  <p:embed/>
                </p:oleObj>
              </mc:Choice>
              <mc:Fallback>
                <p:oleObj name="Equation" r:id="rId7" imgW="2832100" imgH="901700" progId="Equation.3">
                  <p:embed/>
                  <p:pic>
                    <p:nvPicPr>
                      <p:cNvPr id="86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4077072"/>
                        <a:ext cx="2832100" cy="901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9113">
            <a:hlinkClick r:id="" action="ppaction://media"/>
            <a:extLst>
              <a:ext uri="{FF2B5EF4-FFF2-40B4-BE49-F238E27FC236}">
                <a16:creationId xmlns:a16="http://schemas.microsoft.com/office/drawing/2014/main" id="{4A19B30C-0078-4D6F-A050-600BEC6931B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3238" y="6002338"/>
            <a:ext cx="487362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9993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E847798-4DA1-48B8-9205-B9A1A1B4A34B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82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4437112"/>
            <a:ext cx="8229600" cy="2049463"/>
          </a:xfrm>
        </p:spPr>
        <p:txBody>
          <a:bodyPr/>
          <a:lstStyle/>
          <a:p>
            <a:pPr eaLnBrk="1" hangingPunct="1"/>
            <a:endParaRPr lang="en-GB" dirty="0"/>
          </a:p>
          <a:p>
            <a:pPr eaLnBrk="1" hangingPunct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Output of the system grows exponentially, hence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GB" dirty="0">
                <a:solidFill>
                  <a:srgbClr val="FF0000"/>
                </a:solidFill>
                <a:sym typeface="Symbol" pitchFamily="18" charset="2"/>
              </a:rPr>
              <a:t>unstable system.</a:t>
            </a:r>
            <a:endParaRPr lang="en-GB" dirty="0">
              <a:sym typeface="Symbol" pitchFamily="18" charset="2"/>
            </a:endParaRP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342900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SG"/>
          </a:p>
        </p:txBody>
      </p: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21058"/>
            <a:ext cx="4896544" cy="29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70" y="218272"/>
            <a:ext cx="7443915" cy="990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dirty="0"/>
              <a:t>Example 8- determining stability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3768" y="4005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3189037" y="3897869"/>
            <a:ext cx="47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3843445" y="3786419"/>
            <a:ext cx="47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4</a:t>
            </a:r>
          </a:p>
        </p:txBody>
      </p:sp>
      <p:pic>
        <p:nvPicPr>
          <p:cNvPr id="3" name="59859116">
            <a:hlinkClick r:id="" action="ppaction://media"/>
            <a:extLst>
              <a:ext uri="{FF2B5EF4-FFF2-40B4-BE49-F238E27FC236}">
                <a16:creationId xmlns:a16="http://schemas.microsoft.com/office/drawing/2014/main" id="{03909B64-417B-49FA-81DA-BFEBAB3365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56563" y="6056313"/>
            <a:ext cx="487362" cy="48736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11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D73032E-8779-404F-ABC9-F2EFC09D1256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83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8067" name="Rectangle 24"/>
          <p:cNvSpPr>
            <a:spLocks noChangeArrowheads="1"/>
          </p:cNvSpPr>
          <p:nvPr/>
        </p:nvSpPr>
        <p:spPr bwMode="auto">
          <a:xfrm>
            <a:off x="1403350" y="2349500"/>
            <a:ext cx="5689600" cy="25193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5635752" cy="990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sz="3600" dirty="0"/>
              <a:t>Example 9 – system stability</a:t>
            </a: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Is the following system stable?</a:t>
            </a:r>
          </a:p>
        </p:txBody>
      </p:sp>
      <p:sp>
        <p:nvSpPr>
          <p:cNvPr id="88070" name="Line 4"/>
          <p:cNvSpPr>
            <a:spLocks noChangeShapeType="1"/>
          </p:cNvSpPr>
          <p:nvPr/>
        </p:nvSpPr>
        <p:spPr bwMode="auto">
          <a:xfrm flipH="1">
            <a:off x="3733800" y="29718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88071" name="Group 5"/>
          <p:cNvGrpSpPr>
            <a:grpSpLocks/>
          </p:cNvGrpSpPr>
          <p:nvPr/>
        </p:nvGrpSpPr>
        <p:grpSpPr bwMode="auto">
          <a:xfrm flipH="1">
            <a:off x="3276600" y="2743200"/>
            <a:ext cx="457200" cy="457200"/>
            <a:chOff x="2256" y="1776"/>
            <a:chExt cx="288" cy="288"/>
          </a:xfrm>
        </p:grpSpPr>
        <p:sp>
          <p:nvSpPr>
            <p:cNvPr id="88087" name="Oval 6"/>
            <p:cNvSpPr>
              <a:spLocks noChangeArrowheads="1"/>
            </p:cNvSpPr>
            <p:nvPr/>
          </p:nvSpPr>
          <p:spPr bwMode="auto">
            <a:xfrm>
              <a:off x="2256" y="1776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88088" name="Line 7"/>
            <p:cNvSpPr>
              <a:spLocks noChangeShapeType="1"/>
            </p:cNvSpPr>
            <p:nvPr/>
          </p:nvSpPr>
          <p:spPr bwMode="auto">
            <a:xfrm>
              <a:off x="2400" y="18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88089" name="Line 8"/>
            <p:cNvSpPr>
              <a:spLocks noChangeShapeType="1"/>
            </p:cNvSpPr>
            <p:nvPr/>
          </p:nvSpPr>
          <p:spPr bwMode="auto">
            <a:xfrm>
              <a:off x="2304" y="192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88072" name="Text Box 9"/>
          <p:cNvSpPr txBox="1">
            <a:spLocks noChangeArrowheads="1"/>
          </p:cNvSpPr>
          <p:nvPr/>
        </p:nvSpPr>
        <p:spPr bwMode="auto">
          <a:xfrm flipH="1">
            <a:off x="4724400" y="3352800"/>
            <a:ext cx="609600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/>
              <a:t>z</a:t>
            </a:r>
            <a:r>
              <a:rPr lang="en-GB" sz="1800" baseline="30000"/>
              <a:t>-1</a:t>
            </a:r>
            <a:endParaRPr lang="en-GB" sz="1800" baseline="0"/>
          </a:p>
        </p:txBody>
      </p:sp>
      <p:sp>
        <p:nvSpPr>
          <p:cNvPr id="88073" name="Line 10"/>
          <p:cNvSpPr>
            <a:spLocks noChangeShapeType="1"/>
          </p:cNvSpPr>
          <p:nvPr/>
        </p:nvSpPr>
        <p:spPr bwMode="auto">
          <a:xfrm flipH="1">
            <a:off x="5029200" y="29718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8074" name="Line 11"/>
          <p:cNvSpPr>
            <a:spLocks noChangeShapeType="1"/>
          </p:cNvSpPr>
          <p:nvPr/>
        </p:nvSpPr>
        <p:spPr bwMode="auto">
          <a:xfrm flipH="1">
            <a:off x="4648200" y="41148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grpSp>
        <p:nvGrpSpPr>
          <p:cNvPr id="88075" name="Group 12"/>
          <p:cNvGrpSpPr>
            <a:grpSpLocks/>
          </p:cNvGrpSpPr>
          <p:nvPr/>
        </p:nvGrpSpPr>
        <p:grpSpPr bwMode="auto">
          <a:xfrm flipH="1">
            <a:off x="4419600" y="3886200"/>
            <a:ext cx="228600" cy="457200"/>
            <a:chOff x="1488" y="1200"/>
            <a:chExt cx="144" cy="288"/>
          </a:xfrm>
        </p:grpSpPr>
        <p:sp>
          <p:nvSpPr>
            <p:cNvPr id="88084" name="Line 13"/>
            <p:cNvSpPr>
              <a:spLocks noChangeShapeType="1"/>
            </p:cNvSpPr>
            <p:nvPr/>
          </p:nvSpPr>
          <p:spPr bwMode="auto">
            <a:xfrm>
              <a:off x="1488" y="12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88085" name="Line 14"/>
            <p:cNvSpPr>
              <a:spLocks noChangeShapeType="1"/>
            </p:cNvSpPr>
            <p:nvPr/>
          </p:nvSpPr>
          <p:spPr bwMode="auto">
            <a:xfrm>
              <a:off x="1488" y="1200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88086" name="Line 15"/>
            <p:cNvSpPr>
              <a:spLocks noChangeShapeType="1"/>
            </p:cNvSpPr>
            <p:nvPr/>
          </p:nvSpPr>
          <p:spPr bwMode="auto">
            <a:xfrm flipV="1">
              <a:off x="1488" y="1344"/>
              <a:ext cx="14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SG"/>
            </a:p>
          </p:txBody>
        </p:sp>
      </p:grpSp>
      <p:sp>
        <p:nvSpPr>
          <p:cNvPr id="88076" name="Line 16"/>
          <p:cNvSpPr>
            <a:spLocks noChangeShapeType="1"/>
          </p:cNvSpPr>
          <p:nvPr/>
        </p:nvSpPr>
        <p:spPr bwMode="auto">
          <a:xfrm flipH="1">
            <a:off x="3505200" y="4114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8077" name="Line 17"/>
          <p:cNvSpPr>
            <a:spLocks noChangeShapeType="1"/>
          </p:cNvSpPr>
          <p:nvPr/>
        </p:nvSpPr>
        <p:spPr bwMode="auto">
          <a:xfrm flipH="1">
            <a:off x="5029200" y="37338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8078" name="Line 18"/>
          <p:cNvSpPr>
            <a:spLocks noChangeShapeType="1"/>
          </p:cNvSpPr>
          <p:nvPr/>
        </p:nvSpPr>
        <p:spPr bwMode="auto">
          <a:xfrm flipH="1" flipV="1">
            <a:off x="3505200" y="3200400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8079" name="Line 19"/>
          <p:cNvSpPr>
            <a:spLocks noChangeShapeType="1"/>
          </p:cNvSpPr>
          <p:nvPr/>
        </p:nvSpPr>
        <p:spPr bwMode="auto">
          <a:xfrm>
            <a:off x="2667000" y="297180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88080" name="Text Box 20"/>
          <p:cNvSpPr txBox="1">
            <a:spLocks noChangeArrowheads="1"/>
          </p:cNvSpPr>
          <p:nvPr/>
        </p:nvSpPr>
        <p:spPr bwMode="auto">
          <a:xfrm>
            <a:off x="4038600" y="41910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0066FF"/>
                </a:solidFill>
                <a:cs typeface="Arial" pitchFamily="34" charset="0"/>
              </a:rPr>
              <a:t>–</a:t>
            </a:r>
            <a:r>
              <a:rPr lang="en-GB" sz="1800" baseline="0">
                <a:solidFill>
                  <a:srgbClr val="0066FF"/>
                </a:solidFill>
              </a:rPr>
              <a:t>1</a:t>
            </a:r>
          </a:p>
        </p:txBody>
      </p:sp>
      <p:sp>
        <p:nvSpPr>
          <p:cNvPr id="88081" name="Text Box 21"/>
          <p:cNvSpPr txBox="1">
            <a:spLocks noChangeArrowheads="1"/>
          </p:cNvSpPr>
          <p:nvPr/>
        </p:nvSpPr>
        <p:spPr bwMode="auto">
          <a:xfrm>
            <a:off x="1981200" y="2743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0066FF"/>
                </a:solidFill>
              </a:rPr>
              <a:t>x(n)</a:t>
            </a:r>
          </a:p>
        </p:txBody>
      </p:sp>
      <p:sp>
        <p:nvSpPr>
          <p:cNvPr id="88082" name="Text Box 22"/>
          <p:cNvSpPr txBox="1">
            <a:spLocks noChangeArrowheads="1"/>
          </p:cNvSpPr>
          <p:nvPr/>
        </p:nvSpPr>
        <p:spPr bwMode="auto">
          <a:xfrm>
            <a:off x="5562600" y="2743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rgbClr val="0066FF"/>
                </a:solidFill>
              </a:rPr>
              <a:t>y(n)</a:t>
            </a:r>
          </a:p>
        </p:txBody>
      </p:sp>
      <p:sp>
        <p:nvSpPr>
          <p:cNvPr id="214039" name="Text Box 23"/>
          <p:cNvSpPr txBox="1">
            <a:spLocks noChangeArrowheads="1"/>
          </p:cNvSpPr>
          <p:nvPr/>
        </p:nvSpPr>
        <p:spPr bwMode="auto">
          <a:xfrm>
            <a:off x="5029200" y="3886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1800" baseline="0">
                <a:solidFill>
                  <a:schemeClr val="hlink"/>
                </a:solidFill>
              </a:rPr>
              <a:t>y(n</a:t>
            </a:r>
            <a:r>
              <a:rPr lang="en-GB" sz="1800" baseline="0">
                <a:solidFill>
                  <a:schemeClr val="hlink"/>
                </a:solidFill>
                <a:cs typeface="Arial" pitchFamily="34" charset="0"/>
              </a:rPr>
              <a:t>–</a:t>
            </a:r>
            <a:r>
              <a:rPr lang="en-GB" sz="1800" baseline="0">
                <a:solidFill>
                  <a:schemeClr val="hlink"/>
                </a:solidFill>
              </a:rPr>
              <a:t>1)</a:t>
            </a:r>
          </a:p>
        </p:txBody>
      </p:sp>
      <p:pic>
        <p:nvPicPr>
          <p:cNvPr id="2" name="59859123">
            <a:hlinkClick r:id="" action="ppaction://media"/>
            <a:extLst>
              <a:ext uri="{FF2B5EF4-FFF2-40B4-BE49-F238E27FC236}">
                <a16:creationId xmlns:a16="http://schemas.microsoft.com/office/drawing/2014/main" id="{719F39FE-FBE1-438A-8B66-D0B81DDE20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8950" y="597535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7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4039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87E6BCA-9CED-4BF8-93E1-9933622EB4A2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84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333375"/>
            <a:ext cx="7308304" cy="5792788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Tx/>
              <a:buNone/>
            </a:pPr>
            <a:r>
              <a:rPr lang="en-GB" dirty="0"/>
              <a:t>Solution: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Difference equation: y(n) = x(n) – y(n – 1)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System function: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Taking the inverse z-transform of H(z)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yields:   h(n) = (–1)</a:t>
            </a:r>
            <a:r>
              <a:rPr lang="en-GB" baseline="30000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u(n)</a:t>
            </a:r>
          </a:p>
          <a:p>
            <a:pPr algn="ctr" eaLnBrk="1" hangingPunct="1">
              <a:buFontTx/>
              <a:buNone/>
            </a:pPr>
            <a:endParaRPr lang="en-GB" dirty="0">
              <a:solidFill>
                <a:schemeClr val="folHlink"/>
              </a:solidFill>
            </a:endParaRPr>
          </a:p>
          <a:p>
            <a:pPr eaLnBrk="1" hangingPunct="1">
              <a:buFontTx/>
              <a:buNone/>
            </a:pPr>
            <a:endParaRPr lang="en-GB" dirty="0"/>
          </a:p>
        </p:txBody>
      </p:sp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2771800" y="1844824"/>
          <a:ext cx="250031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Equation" r:id="rId7" imgW="901309" imgH="393529" progId="Equation.3">
                  <p:embed/>
                </p:oleObj>
              </mc:Choice>
              <mc:Fallback>
                <p:oleObj name="Equation" r:id="rId7" imgW="901309" imgH="393529" progId="Equation.3">
                  <p:embed/>
                  <p:pic>
                    <p:nvPicPr>
                      <p:cNvPr id="89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1844824"/>
                        <a:ext cx="2500313" cy="1092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093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65104"/>
            <a:ext cx="5448300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59859131">
            <a:hlinkClick r:id="" action="ppaction://media"/>
            <a:extLst>
              <a:ext uri="{FF2B5EF4-FFF2-40B4-BE49-F238E27FC236}">
                <a16:creationId xmlns:a16="http://schemas.microsoft.com/office/drawing/2014/main" id="{DD98AF80-7441-41AB-84E2-E66CB4638C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69288" y="609600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6627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12C585C-6C8C-47AB-8059-91108E550FDB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85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600" dirty="0">
                <a:solidFill>
                  <a:schemeClr val="bg2">
                    <a:lumMod val="25000"/>
                  </a:schemeClr>
                </a:solidFill>
              </a:rPr>
              <a:t>Stability of digital systems</a:t>
            </a:r>
          </a:p>
        </p:txBody>
      </p:sp>
      <p:sp>
        <p:nvSpPr>
          <p:cNvPr id="90116" name="Text Box 208"/>
          <p:cNvSpPr txBox="1">
            <a:spLocks noChangeArrowheads="1"/>
          </p:cNvSpPr>
          <p:nvPr/>
        </p:nvSpPr>
        <p:spPr bwMode="auto">
          <a:xfrm>
            <a:off x="614280" y="1997730"/>
            <a:ext cx="835183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We can also observe system stability in Z domain by referring to pole-zero diagram.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baseline="0" dirty="0">
                <a:solidFill>
                  <a:schemeClr val="accent1">
                    <a:lumMod val="75000"/>
                  </a:schemeClr>
                </a:solidFill>
              </a:rPr>
              <a:t>For a stable system poles and zeros must be within unit circle</a:t>
            </a:r>
          </a:p>
        </p:txBody>
      </p:sp>
      <p:sp>
        <p:nvSpPr>
          <p:cNvPr id="90117" name="Oval 209"/>
          <p:cNvSpPr>
            <a:spLocks noChangeArrowheads="1"/>
          </p:cNvSpPr>
          <p:nvPr/>
        </p:nvSpPr>
        <p:spPr bwMode="auto">
          <a:xfrm>
            <a:off x="3995738" y="4149725"/>
            <a:ext cx="1657350" cy="1584325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90118" name="Line 211"/>
          <p:cNvSpPr>
            <a:spLocks noChangeShapeType="1"/>
          </p:cNvSpPr>
          <p:nvPr/>
        </p:nvSpPr>
        <p:spPr bwMode="auto">
          <a:xfrm>
            <a:off x="3059113" y="4941888"/>
            <a:ext cx="3817937" cy="0"/>
          </a:xfrm>
          <a:prstGeom prst="line">
            <a:avLst/>
          </a:prstGeom>
          <a:noFill/>
          <a:ln w="38100">
            <a:solidFill>
              <a:srgbClr val="66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90119" name="Line 212"/>
          <p:cNvSpPr>
            <a:spLocks noChangeShapeType="1"/>
          </p:cNvSpPr>
          <p:nvPr/>
        </p:nvSpPr>
        <p:spPr bwMode="auto">
          <a:xfrm flipV="1">
            <a:off x="4859338" y="3644900"/>
            <a:ext cx="0" cy="2736850"/>
          </a:xfrm>
          <a:prstGeom prst="line">
            <a:avLst/>
          </a:prstGeom>
          <a:noFill/>
          <a:ln w="28575">
            <a:solidFill>
              <a:srgbClr val="66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90120" name="Text Box 213"/>
          <p:cNvSpPr txBox="1">
            <a:spLocks noChangeArrowheads="1"/>
          </p:cNvSpPr>
          <p:nvPr/>
        </p:nvSpPr>
        <p:spPr bwMode="auto">
          <a:xfrm>
            <a:off x="5651500" y="4724400"/>
            <a:ext cx="2873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>
                <a:solidFill>
                  <a:srgbClr val="FFCC00"/>
                </a:solidFill>
              </a:rPr>
              <a:t>1</a:t>
            </a:r>
          </a:p>
        </p:txBody>
      </p:sp>
      <p:sp>
        <p:nvSpPr>
          <p:cNvPr id="90121" name="Text Box 214"/>
          <p:cNvSpPr txBox="1">
            <a:spLocks noChangeArrowheads="1"/>
          </p:cNvSpPr>
          <p:nvPr/>
        </p:nvSpPr>
        <p:spPr bwMode="auto">
          <a:xfrm>
            <a:off x="4932363" y="3860800"/>
            <a:ext cx="2873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>
                <a:solidFill>
                  <a:srgbClr val="FFCC00"/>
                </a:solidFill>
              </a:rPr>
              <a:t>1</a:t>
            </a:r>
          </a:p>
        </p:txBody>
      </p:sp>
      <p:sp>
        <p:nvSpPr>
          <p:cNvPr id="90122" name="Text Box 215"/>
          <p:cNvSpPr txBox="1">
            <a:spLocks noChangeArrowheads="1"/>
          </p:cNvSpPr>
          <p:nvPr/>
        </p:nvSpPr>
        <p:spPr bwMode="auto">
          <a:xfrm>
            <a:off x="6948488" y="4652963"/>
            <a:ext cx="1008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>
                <a:solidFill>
                  <a:srgbClr val="FFCC00"/>
                </a:solidFill>
              </a:rPr>
              <a:t>real</a:t>
            </a:r>
          </a:p>
        </p:txBody>
      </p:sp>
      <p:sp>
        <p:nvSpPr>
          <p:cNvPr id="90123" name="Text Box 217"/>
          <p:cNvSpPr txBox="1">
            <a:spLocks noChangeArrowheads="1"/>
          </p:cNvSpPr>
          <p:nvPr/>
        </p:nvSpPr>
        <p:spPr bwMode="auto">
          <a:xfrm>
            <a:off x="5003800" y="3429000"/>
            <a:ext cx="10080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>
                <a:solidFill>
                  <a:srgbClr val="FFCC00"/>
                </a:solidFill>
              </a:rPr>
              <a:t>img</a:t>
            </a:r>
          </a:p>
        </p:txBody>
      </p:sp>
      <p:sp>
        <p:nvSpPr>
          <p:cNvPr id="90124" name="Freeform 218"/>
          <p:cNvSpPr>
            <a:spLocks/>
          </p:cNvSpPr>
          <p:nvPr/>
        </p:nvSpPr>
        <p:spPr bwMode="auto">
          <a:xfrm>
            <a:off x="2411413" y="5276850"/>
            <a:ext cx="2016125" cy="528638"/>
          </a:xfrm>
          <a:custGeom>
            <a:avLst/>
            <a:gdLst>
              <a:gd name="T0" fmla="*/ 0 w 1270"/>
              <a:gd name="T1" fmla="*/ 2147483647 h 333"/>
              <a:gd name="T2" fmla="*/ 2147483647 w 1270"/>
              <a:gd name="T3" fmla="*/ 2147483647 h 333"/>
              <a:gd name="T4" fmla="*/ 2147483647 w 1270"/>
              <a:gd name="T5" fmla="*/ 2147483647 h 333"/>
              <a:gd name="T6" fmla="*/ 2147483647 w 1270"/>
              <a:gd name="T7" fmla="*/ 2147483647 h 3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0" h="333">
                <a:moveTo>
                  <a:pt x="0" y="333"/>
                </a:moveTo>
                <a:cubicBezTo>
                  <a:pt x="113" y="181"/>
                  <a:pt x="227" y="30"/>
                  <a:pt x="363" y="15"/>
                </a:cubicBezTo>
                <a:cubicBezTo>
                  <a:pt x="499" y="0"/>
                  <a:pt x="666" y="242"/>
                  <a:pt x="817" y="242"/>
                </a:cubicBezTo>
                <a:cubicBezTo>
                  <a:pt x="968" y="242"/>
                  <a:pt x="1195" y="53"/>
                  <a:pt x="1270" y="15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90125" name="Text Box 220"/>
          <p:cNvSpPr txBox="1">
            <a:spLocks noChangeArrowheads="1"/>
          </p:cNvSpPr>
          <p:nvPr/>
        </p:nvSpPr>
        <p:spPr bwMode="auto">
          <a:xfrm>
            <a:off x="1258888" y="5734050"/>
            <a:ext cx="158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>
                <a:solidFill>
                  <a:srgbClr val="00B050"/>
                </a:solidFill>
              </a:rPr>
              <a:t>Stable zone</a:t>
            </a:r>
          </a:p>
        </p:txBody>
      </p:sp>
      <p:pic>
        <p:nvPicPr>
          <p:cNvPr id="2" name="59859136">
            <a:hlinkClick r:id="" action="ppaction://media"/>
            <a:extLst>
              <a:ext uri="{FF2B5EF4-FFF2-40B4-BE49-F238E27FC236}">
                <a16:creationId xmlns:a16="http://schemas.microsoft.com/office/drawing/2014/main" id="{8BEA8090-8FA4-4A67-9510-5411D6AEF6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3863" y="5949950"/>
            <a:ext cx="487362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79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3E6987E-17EE-454F-BC9E-A5D7B4A03A4A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86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5903568" cy="9906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sz="3600" dirty="0"/>
              <a:t>Example 10 – system stability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/>
              <a:t>	Plot the pole-zero diagram of is the following system, is it stable?</a:t>
            </a:r>
          </a:p>
        </p:txBody>
      </p:sp>
      <p:sp>
        <p:nvSpPr>
          <p:cNvPr id="91141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91142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661636"/>
              </p:ext>
            </p:extLst>
          </p:nvPr>
        </p:nvGraphicFramePr>
        <p:xfrm>
          <a:off x="823913" y="2571750"/>
          <a:ext cx="461645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Equation" r:id="rId7" imgW="1942920" imgH="838080" progId="Equation.DSMT4">
                  <p:embed/>
                </p:oleObj>
              </mc:Choice>
              <mc:Fallback>
                <p:oleObj name="Equation" r:id="rId7" imgW="1942920" imgH="838080" progId="Equation.DSMT4">
                  <p:embed/>
                  <p:pic>
                    <p:nvPicPr>
                      <p:cNvPr id="9114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2571750"/>
                        <a:ext cx="4616450" cy="2006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9140">
            <a:hlinkClick r:id="" action="ppaction://media"/>
            <a:extLst>
              <a:ext uri="{FF2B5EF4-FFF2-40B4-BE49-F238E27FC236}">
                <a16:creationId xmlns:a16="http://schemas.microsoft.com/office/drawing/2014/main" id="{A51E2468-81F4-4E1D-A2B2-BCF8FF50C1D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55000" y="596265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783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CCCACA0-A5CF-4BBE-93CC-B1F5B5FD3F98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87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9275"/>
            <a:ext cx="9144000" cy="5576888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Tx/>
              <a:buNone/>
            </a:pPr>
            <a:r>
              <a:rPr lang="en-GB" dirty="0"/>
              <a:t>Solution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rgbClr val="FFCC00"/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Zeros of the system(numerator):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>
              <a:solidFill>
                <a:srgbClr val="FFCC00"/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Poles of the system(denominator):</a:t>
            </a:r>
          </a:p>
          <a:p>
            <a:pPr eaLnBrk="1" hangingPunct="1">
              <a:buFontTx/>
              <a:buNone/>
            </a:pPr>
            <a:endParaRPr lang="en-GB" dirty="0"/>
          </a:p>
        </p:txBody>
      </p:sp>
      <p:sp>
        <p:nvSpPr>
          <p:cNvPr id="9216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191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355560"/>
              </p:ext>
            </p:extLst>
          </p:nvPr>
        </p:nvGraphicFramePr>
        <p:xfrm>
          <a:off x="468313" y="2349500"/>
          <a:ext cx="27368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4" name="Equation" r:id="rId7" imgW="1384300" imgH="228600" progId="Equation.DSMT4">
                  <p:embed/>
                </p:oleObj>
              </mc:Choice>
              <mc:Fallback>
                <p:oleObj name="Equation" r:id="rId7" imgW="1384300" imgH="228600" progId="Equation.DSMT4">
                  <p:embed/>
                  <p:pic>
                    <p:nvPicPr>
                      <p:cNvPr id="219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349500"/>
                        <a:ext cx="2736850" cy="4524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Rectangle 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SG"/>
          </a:p>
        </p:txBody>
      </p:sp>
      <p:graphicFrame>
        <p:nvGraphicFramePr>
          <p:cNvPr id="219142" name="Object 6"/>
          <p:cNvGraphicFramePr>
            <a:graphicFrameLocks noChangeAspect="1"/>
          </p:cNvGraphicFramePr>
          <p:nvPr/>
        </p:nvGraphicFramePr>
        <p:xfrm>
          <a:off x="468313" y="4005263"/>
          <a:ext cx="45720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5" name="Equation" r:id="rId9" imgW="2540000" imgH="266700" progId="Equation.3">
                  <p:embed/>
                </p:oleObj>
              </mc:Choice>
              <mc:Fallback>
                <p:oleObj name="Equation" r:id="rId9" imgW="2540000" imgH="266700" progId="Equation.3">
                  <p:embed/>
                  <p:pic>
                    <p:nvPicPr>
                      <p:cNvPr id="219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05263"/>
                        <a:ext cx="4572000" cy="4794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9144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778125"/>
            <a:ext cx="3851275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45" name="Text Box 9"/>
          <p:cNvSpPr txBox="1">
            <a:spLocks noChangeArrowheads="1"/>
          </p:cNvSpPr>
          <p:nvPr/>
        </p:nvSpPr>
        <p:spPr bwMode="auto">
          <a:xfrm>
            <a:off x="3707904" y="5874757"/>
            <a:ext cx="12239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3200" b="1" dirty="0">
                <a:solidFill>
                  <a:srgbClr val="FF0000"/>
                </a:solidFill>
              </a:rPr>
              <a:t>Stable!</a:t>
            </a:r>
          </a:p>
        </p:txBody>
      </p:sp>
      <p:pic>
        <p:nvPicPr>
          <p:cNvPr id="2" name="59859149">
            <a:hlinkClick r:id="" action="ppaction://media"/>
            <a:extLst>
              <a:ext uri="{FF2B5EF4-FFF2-40B4-BE49-F238E27FC236}">
                <a16:creationId xmlns:a16="http://schemas.microsoft.com/office/drawing/2014/main" id="{273C2513-0621-4A21-9181-40F586002D3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34375" y="488950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159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9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914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BDF6C9E-D93E-4B5F-9D6D-85FCA15A0F52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88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 dirty="0"/>
              <a:t>Summary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988840"/>
            <a:ext cx="8153400" cy="367240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This session you have learned tools for analysing digital systems.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Z-transform and frequency response analysis are primary tools for this purpose.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Frequency response analysis shows the behaviour of system for different frequencies.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Learn how to check whether the digital system through h(n) and the pole zero diagram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59859153">
            <a:hlinkClick r:id="" action="ppaction://media"/>
            <a:extLst>
              <a:ext uri="{FF2B5EF4-FFF2-40B4-BE49-F238E27FC236}">
                <a16:creationId xmlns:a16="http://schemas.microsoft.com/office/drawing/2014/main" id="{40392A13-504B-4E5D-B1AB-F3868A17E4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0200" y="6056313"/>
            <a:ext cx="487363" cy="4873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2641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 fontScale="85000" lnSpcReduction="20000"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A543780-4728-4F6F-A22D-1981000FACE4}" type="slidenum">
              <a:rPr lang="en-GB" sz="1400" baseline="0" smtClean="0">
                <a:solidFill>
                  <a:schemeClr val="bg1"/>
                </a:solidFill>
              </a:rPr>
              <a:pPr eaLnBrk="1" hangingPunct="1"/>
              <a:t>9</a:t>
            </a:fld>
            <a:endParaRPr lang="en-GB" sz="1400" baseline="0">
              <a:solidFill>
                <a:schemeClr val="bg1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Z-transform table</a:t>
            </a:r>
          </a:p>
        </p:txBody>
      </p:sp>
      <p:graphicFrame>
        <p:nvGraphicFramePr>
          <p:cNvPr id="16630" name="Group 246"/>
          <p:cNvGraphicFramePr>
            <a:graphicFrameLocks noGrp="1"/>
          </p:cNvGraphicFramePr>
          <p:nvPr/>
        </p:nvGraphicFramePr>
        <p:xfrm>
          <a:off x="1476375" y="1628775"/>
          <a:ext cx="6172200" cy="4645116"/>
        </p:xfrm>
        <a:graphic>
          <a:graphicData uri="http://schemas.openxmlformats.org/drawingml/2006/table">
            <a:tbl>
              <a:tblPr/>
              <a:tblGrid>
                <a:gridCol w="30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Sequence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Transform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rgbClr val="3366FF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d</a:t>
                      </a: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[n]</a:t>
                      </a: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1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u[n]</a:t>
                      </a: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Times New Roman" pitchFamily="18" charset="0"/>
                        </a:rPr>
                        <a:t>d</a:t>
                      </a: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[n - m]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z</a:t>
                      </a:r>
                      <a:r>
                        <a:rPr kumimoji="0" lang="en-GB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-m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1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n-GB" sz="28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GB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u</a:t>
                      </a: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[n]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1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na</a:t>
                      </a:r>
                      <a:r>
                        <a:rPr kumimoji="0" lang="en-GB" sz="28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GB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u</a:t>
                      </a: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[n]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267" name="Object 208"/>
          <p:cNvGraphicFramePr>
            <a:graphicFrameLocks noChangeAspect="1"/>
          </p:cNvGraphicFramePr>
          <p:nvPr/>
        </p:nvGraphicFramePr>
        <p:xfrm>
          <a:off x="5656263" y="2876550"/>
          <a:ext cx="7493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7" imgW="748975" imgH="723586" progId="Equation.3">
                  <p:embed/>
                </p:oleObj>
              </mc:Choice>
              <mc:Fallback>
                <p:oleObj name="Equation" r:id="rId7" imgW="748975" imgH="723586" progId="Equation.3">
                  <p:embed/>
                  <p:pic>
                    <p:nvPicPr>
                      <p:cNvPr id="10267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263" y="2876550"/>
                        <a:ext cx="749300" cy="7239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8" name="Object 216"/>
          <p:cNvGraphicFramePr>
            <a:graphicFrameLocks noChangeAspect="1"/>
          </p:cNvGraphicFramePr>
          <p:nvPr/>
        </p:nvGraphicFramePr>
        <p:xfrm>
          <a:off x="5656263" y="4460875"/>
          <a:ext cx="8763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Equation" r:id="rId9" imgW="875920" imgH="723586" progId="Equation.3">
                  <p:embed/>
                </p:oleObj>
              </mc:Choice>
              <mc:Fallback>
                <p:oleObj name="Equation" r:id="rId9" imgW="875920" imgH="723586" progId="Equation.3">
                  <p:embed/>
                  <p:pic>
                    <p:nvPicPr>
                      <p:cNvPr id="10268" name="Object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263" y="4460875"/>
                        <a:ext cx="876300" cy="7239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9" name="Object 219"/>
          <p:cNvGraphicFramePr>
            <a:graphicFrameLocks noChangeAspect="1"/>
          </p:cNvGraphicFramePr>
          <p:nvPr/>
        </p:nvGraphicFramePr>
        <p:xfrm>
          <a:off x="5511800" y="5326063"/>
          <a:ext cx="1181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Equation" r:id="rId11" imgW="1181100" imgH="825500" progId="Equation.3">
                  <p:embed/>
                </p:oleObj>
              </mc:Choice>
              <mc:Fallback>
                <p:oleObj name="Equation" r:id="rId11" imgW="1181100" imgH="825500" progId="Equation.3">
                  <p:embed/>
                  <p:pic>
                    <p:nvPicPr>
                      <p:cNvPr id="10269" name="Object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800" y="5326063"/>
                        <a:ext cx="1181100" cy="825500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59858501">
            <a:hlinkClick r:id="" action="ppaction://media"/>
            <a:extLst>
              <a:ext uri="{FF2B5EF4-FFF2-40B4-BE49-F238E27FC236}">
                <a16:creationId xmlns:a16="http://schemas.microsoft.com/office/drawing/2014/main" id="{303BBFDE-7CAC-4165-88A6-3755B6DCC0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16875" y="5883275"/>
            <a:ext cx="487363" cy="4873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Official (Open), Non-sensitive</a:t>
            </a:r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96523810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88"/>
  <p:tag name="ARTICULATE_DESIGN_ID_MEDIAN" val="YlXUXYGK"/>
  <p:tag name="INKNOELEADERBOARD" val="-165542654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14277</TotalTime>
  <Words>8545</Words>
  <Application>Microsoft Office PowerPoint</Application>
  <PresentationFormat>On-screen Show (4:3)</PresentationFormat>
  <Paragraphs>1281</Paragraphs>
  <Slides>88</Slides>
  <Notes>88</Notes>
  <HiddenSlides>0</HiddenSlides>
  <MMClips>88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3" baseType="lpstr">
      <vt:lpstr>Amaze</vt:lpstr>
      <vt:lpstr>Arial</vt:lpstr>
      <vt:lpstr>Arial Narrow</vt:lpstr>
      <vt:lpstr>Calibri</vt:lpstr>
      <vt:lpstr>Script MT Bold</vt:lpstr>
      <vt:lpstr>Symbol</vt:lpstr>
      <vt:lpstr>Tahoma</vt:lpstr>
      <vt:lpstr>times</vt:lpstr>
      <vt:lpstr>Times New Roman</vt:lpstr>
      <vt:lpstr>Tw Cen MT</vt:lpstr>
      <vt:lpstr>Wingdings</vt:lpstr>
      <vt:lpstr>Wingdings 2</vt:lpstr>
      <vt:lpstr>Median</vt:lpstr>
      <vt:lpstr>Equation</vt:lpstr>
      <vt:lpstr>Visio</vt:lpstr>
      <vt:lpstr>DIGITAL SIGNAL PROCESSING Chapter 6</vt:lpstr>
      <vt:lpstr>Understand the use of z-transform in signals and systems analysis.</vt:lpstr>
      <vt:lpstr>Z-transform</vt:lpstr>
      <vt:lpstr>Computing z-transform</vt:lpstr>
      <vt:lpstr>Computing z-transform</vt:lpstr>
      <vt:lpstr>Computing z-transform</vt:lpstr>
      <vt:lpstr>Computing z-transform</vt:lpstr>
      <vt:lpstr>Computing z-transform</vt:lpstr>
      <vt:lpstr>Z-transform table</vt:lpstr>
      <vt:lpstr>Z-transform table</vt:lpstr>
      <vt:lpstr>Region of Convergence</vt:lpstr>
      <vt:lpstr>Region of Convergence</vt:lpstr>
      <vt:lpstr>Region of Convergence</vt:lpstr>
      <vt:lpstr>Properties of z-transform</vt:lpstr>
      <vt:lpstr>Example of z-transform</vt:lpstr>
      <vt:lpstr>Example of z-transform</vt:lpstr>
      <vt:lpstr>Example of z-transform</vt:lpstr>
      <vt:lpstr>Inverse z-transform</vt:lpstr>
      <vt:lpstr>Find the inverse Z-transform Using the Z Transform Table</vt:lpstr>
      <vt:lpstr>Example of inverse z-transform</vt:lpstr>
      <vt:lpstr>Example of inverse z-transform</vt:lpstr>
      <vt:lpstr>Example of inverse z-transform</vt:lpstr>
      <vt:lpstr>Example of inverse z-transform</vt:lpstr>
      <vt:lpstr>Example of inverse z-transform</vt:lpstr>
      <vt:lpstr>Example of inverse z-transform</vt:lpstr>
      <vt:lpstr>Example of inverse z-transform</vt:lpstr>
      <vt:lpstr>Example of inverse z-transform</vt:lpstr>
      <vt:lpstr>Example of inverse z-transform</vt:lpstr>
      <vt:lpstr>Inverse z-transform</vt:lpstr>
      <vt:lpstr>System function</vt:lpstr>
      <vt:lpstr>System function</vt:lpstr>
      <vt:lpstr>Z-transform of impulse response</vt:lpstr>
      <vt:lpstr>Z-transform of impulse response</vt:lpstr>
      <vt:lpstr>Relationship with convolution</vt:lpstr>
      <vt:lpstr>Example 1: difference equation  system function</vt:lpstr>
      <vt:lpstr>Example 1: difference equation  system function</vt:lpstr>
      <vt:lpstr>Example 2: Evaluation of difference equation</vt:lpstr>
      <vt:lpstr>Example 2: evaluation of difference equation</vt:lpstr>
      <vt:lpstr>Example 2: evaluation of difference equation</vt:lpstr>
      <vt:lpstr>Example 2: evaluation of difference equation</vt:lpstr>
      <vt:lpstr> Example 2: evaluation of difference equation </vt:lpstr>
      <vt:lpstr> Example 2: evaluation of difference equation </vt:lpstr>
      <vt:lpstr>Example 3 system function  impulse response</vt:lpstr>
      <vt:lpstr>Example 3 system function  impulse response</vt:lpstr>
      <vt:lpstr>Example 3 system function  impulse response</vt:lpstr>
      <vt:lpstr>Example 4:Simplification of difference equation</vt:lpstr>
      <vt:lpstr>PowerPoint Presentation</vt:lpstr>
      <vt:lpstr>Example 4:Simplification of difference equation</vt:lpstr>
      <vt:lpstr>Combination of System Functions</vt:lpstr>
      <vt:lpstr>Example of cascading systems</vt:lpstr>
      <vt:lpstr>Example 5: Cascaded systems</vt:lpstr>
      <vt:lpstr>PowerPoint Presentation</vt:lpstr>
      <vt:lpstr>What is frequency response?</vt:lpstr>
      <vt:lpstr>What is frequency response?</vt:lpstr>
      <vt:lpstr>What is frequency response analysis?</vt:lpstr>
      <vt:lpstr>What is frequency response?</vt:lpstr>
      <vt:lpstr>What is frequency response?</vt:lpstr>
      <vt:lpstr>What is frequency response?</vt:lpstr>
      <vt:lpstr>What is frequency response?</vt:lpstr>
      <vt:lpstr>Discrete-time signals and systems in frequency domain</vt:lpstr>
      <vt:lpstr>Discrete-time signals and systems in frequency domain</vt:lpstr>
      <vt:lpstr>Discrete-time signals and systems in frequency domain</vt:lpstr>
      <vt:lpstr>Different frequency terms</vt:lpstr>
      <vt:lpstr>Example 6 – frequency response</vt:lpstr>
      <vt:lpstr>Example 6 – frequency response</vt:lpstr>
      <vt:lpstr>Example 6 – frequency response</vt:lpstr>
      <vt:lpstr>PowerPoint Presentation</vt:lpstr>
      <vt:lpstr>Example 6 – frequency response</vt:lpstr>
      <vt:lpstr>Example 7 – Frequency Response</vt:lpstr>
      <vt:lpstr>Example 7 – Frequency Response</vt:lpstr>
      <vt:lpstr>Example 7 – Frequency Response</vt:lpstr>
      <vt:lpstr>Example 7 – Frequency Response</vt:lpstr>
      <vt:lpstr>Example 7 – Frequency Response</vt:lpstr>
      <vt:lpstr>Important points to note</vt:lpstr>
      <vt:lpstr>Important points to note</vt:lpstr>
      <vt:lpstr>Important points to note</vt:lpstr>
      <vt:lpstr>Important points to note</vt:lpstr>
      <vt:lpstr>Stability of digital systems</vt:lpstr>
      <vt:lpstr>Stability of digital systems</vt:lpstr>
      <vt:lpstr>Example 8- determining stability</vt:lpstr>
      <vt:lpstr>PowerPoint Presentation</vt:lpstr>
      <vt:lpstr>Example 8- determining stability</vt:lpstr>
      <vt:lpstr>Example 9 – system stability</vt:lpstr>
      <vt:lpstr>PowerPoint Presentation</vt:lpstr>
      <vt:lpstr>Stability of digital systems</vt:lpstr>
      <vt:lpstr>Example 10 – system stability</vt:lpstr>
      <vt:lpstr>PowerPoint Presentation</vt:lpstr>
      <vt:lpstr>Summary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Promotion 2010</dc:title>
  <dc:creator>Teo Chin Heng</dc:creator>
  <cp:lastModifiedBy>Teo Chin Heng</cp:lastModifiedBy>
  <cp:revision>305</cp:revision>
  <dcterms:created xsi:type="dcterms:W3CDTF">2010-12-02T06:38:30Z</dcterms:created>
  <dcterms:modified xsi:type="dcterms:W3CDTF">2021-10-12T03:46:15Z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3566C10B-E5EB-40F6-950A-463833F815EB</vt:lpwstr>
  </property>
  <property fmtid="{D5CDD505-2E9C-101B-9397-08002B2CF9AE}" pid="3" name="ArticulatePath">
    <vt:lpwstr>ET0096-01_Chapter6</vt:lpwstr>
  </property>
</Properties>
</file>